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43891200" cy="219456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1" autoAdjust="0"/>
  </p:normalViewPr>
  <p:slideViewPr>
    <p:cSldViewPr snapToGrid="0">
      <p:cViewPr varScale="1">
        <p:scale>
          <a:sx n="33" d="100"/>
          <a:sy n="33" d="100"/>
        </p:scale>
        <p:origin x="3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586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24770EC-B5C9-452E-86AE-6AAC76C5DAD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63588"/>
            <a:ext cx="7542213" cy="37719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24770EC-B5C9-452E-86AE-6AAC76C5DAD9}" type="slidenum">
              <a:rPr lang="en-US" sz="1400" b="0" strike="noStrike" spc="-1" smtClean="0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75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1336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645840" y="313524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088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01336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645840" y="12641760"/>
            <a:ext cx="441144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640280" y="410040"/>
            <a:ext cx="28128240" cy="1005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1820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401240" y="1264176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401240" y="3135240"/>
            <a:ext cx="668556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0880" y="12641760"/>
            <a:ext cx="13700520" cy="868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0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640280" y="410040"/>
            <a:ext cx="28128240" cy="2168640"/>
          </a:xfrm>
          <a:prstGeom prst="rect">
            <a:avLst/>
          </a:prstGeom>
        </p:spPr>
        <p:txBody>
          <a:bodyPr lIns="294840" tIns="147600" rIns="294840" bIns="1476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8088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49810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29580840" y="3135240"/>
            <a:ext cx="13700520" cy="18200520"/>
          </a:xfrm>
          <a:prstGeom prst="rect">
            <a:avLst/>
          </a:prstGeom>
        </p:spPr>
        <p:txBody>
          <a:bodyPr lIns="294840" tIns="147600" rIns="294840" bIns="147600">
            <a:normAutofit/>
          </a:bodyPr>
          <a:lstStyle/>
          <a:p>
            <a:pPr marL="410400" indent="-41004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Arial"/>
                <a:ea typeface="MS PGothic"/>
              </a:rPr>
              <a:t>Click to edit Master text styles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793080" lvl="1" indent="-65520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MS PGothic"/>
              </a:rPr>
              <a:t>Second level</a:t>
            </a:r>
            <a:endParaRPr lang="en-US" sz="2300" b="0" strike="noStrike" spc="-1">
              <a:solidFill>
                <a:srgbClr val="000000"/>
              </a:solidFill>
              <a:latin typeface="Calibri"/>
            </a:endParaRPr>
          </a:p>
          <a:p>
            <a:pPr marL="929520" lvl="2" indent="-546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MS PGothic"/>
              </a:rPr>
              <a:t>Third level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1202040" lvl="3" indent="-655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S PGothic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图片 3"/>
          <p:cNvPicPr/>
          <p:nvPr/>
        </p:nvPicPr>
        <p:blipFill>
          <a:blip r:embed="rId14"/>
          <a:stretch/>
        </p:blipFill>
        <p:spPr>
          <a:xfrm>
            <a:off x="37124640" y="548640"/>
            <a:ext cx="6126480" cy="1923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34" Type="http://schemas.openxmlformats.org/officeDocument/2006/relationships/image" Target="../media/image25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emf"/><Relationship Id="rId1" Type="http://schemas.openxmlformats.org/officeDocument/2006/relationships/tags" Target="../tags/tag1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3.png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7939080" y="849240"/>
            <a:ext cx="27541080" cy="207936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 anchor="ctr">
            <a:noAutofit/>
          </a:bodyPr>
          <a:lstStyle/>
          <a:p>
            <a:pPr algn="ctr"/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611BB8">
                    <a:alpha val="100000"/>
                  </a:srgbClr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</a:rPr>
              <a:t>Most Innovative Solution</a:t>
            </a:r>
            <a:r>
              <a:rPr kumimoji="0" lang="en-US" altLang="zh-CN" sz="5860" i="0" u="non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algun Gothic"/>
                <a:cs typeface="Malgun Gothic"/>
              </a:rPr>
              <a:t> </a:t>
            </a:r>
            <a:r>
              <a:rPr lang="en-US" altLang="zh-CN" sz="6000" b="1" dirty="0">
                <a:solidFill>
                  <a:srgbClr val="611BB8">
                    <a:alpha val="100000"/>
                  </a:srgbClr>
                </a:solidFill>
                <a:latin typeface="Malgun Gothic"/>
                <a:ea typeface="Malgun Gothic"/>
              </a:rPr>
              <a:t>in VISION Track 2 Challenge</a:t>
            </a:r>
          </a:p>
          <a:p>
            <a:pPr algn="ctr">
              <a:spcAft>
                <a:spcPts val="1600"/>
              </a:spcAft>
              <a:tabLst>
                <a:tab pos="2070735" algn="ctr"/>
                <a:tab pos="4140835" algn="ctr"/>
              </a:tabLst>
            </a:pP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Jing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Wei</a:t>
            </a:r>
            <a:r>
              <a:rPr lang="en-US" altLang="zh-CN" sz="3600" baseline="300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1,2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  Zhi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Li</a:t>
            </a:r>
            <a:r>
              <a:rPr lang="en-US" altLang="zh-CN" sz="3600" baseline="300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  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Qingfeng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Shi</a:t>
            </a:r>
            <a:r>
              <a:rPr lang="en-US" altLang="zh-CN" sz="3600" baseline="300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  Xian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Tao</a:t>
            </a:r>
            <a:r>
              <a:rPr lang="en-US" altLang="zh-CN" sz="3600" baseline="300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1,2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  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Chengkan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Lv</a:t>
            </a:r>
            <a:r>
              <a:rPr lang="en-US" altLang="zh-CN" sz="3600" baseline="300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1,2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endParaRPr lang="zh-CN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algn="ctr">
              <a:spcAft>
                <a:spcPts val="1600"/>
              </a:spcAft>
              <a:tabLst>
                <a:tab pos="2070735" algn="ctr"/>
                <a:tab pos="4140835" algn="ctr"/>
              </a:tabLst>
            </a:pPr>
            <a:r>
              <a:rPr lang="en-US" altLang="zh-CN" sz="3600" baseline="300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1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Institute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of Automation, Chinese Academy of Sciences, </a:t>
            </a:r>
            <a:r>
              <a:rPr lang="en-US" altLang="zh-CN" sz="3600" baseline="300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2</a:t>
            </a:r>
            <a:r>
              <a:rPr lang="en-US" altLang="zh-CN" sz="36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CASI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Vision Technology CO.</a:t>
            </a:r>
            <a:endParaRPr lang="zh-CN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83016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lstStyle/>
          <a:p>
            <a:endParaRPr lang="en-US" sz="10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TextShape 3"/>
          <p:cNvSpPr txBox="1"/>
          <p:nvPr/>
        </p:nvSpPr>
        <p:spPr>
          <a:xfrm>
            <a:off x="15125760" y="3462480"/>
            <a:ext cx="13415760" cy="17441640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Data Optimization Pipeline: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kumimoji="0" lang="en-US" altLang="zh-CN" sz="4000" b="1" i="0" u="none" strike="noStrike" kern="1200" cap="none" spc="-1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</a:endParaRPr>
          </a:p>
          <a:p>
            <a:endParaRPr lang="en-US" sz="10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TextShape 4"/>
          <p:cNvSpPr txBox="1"/>
          <p:nvPr/>
        </p:nvSpPr>
        <p:spPr>
          <a:xfrm>
            <a:off x="29711632" y="20530452"/>
            <a:ext cx="14143707" cy="1325535"/>
          </a:xfrm>
          <a:prstGeom prst="rect">
            <a:avLst/>
          </a:prstGeom>
          <a:noFill/>
          <a:ln>
            <a:noFill/>
          </a:ln>
        </p:spPr>
        <p:txBody>
          <a:bodyPr lIns="294840" tIns="147600" rIns="294840" bIns="147600">
            <a:noAutofit/>
          </a:bodyPr>
          <a:lstStyle/>
          <a:p>
            <a:r>
              <a:rPr lang="en-US" altLang="zh-CN" sz="32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[1] Wei, J.; Zhang, Z.; Shen, F.; </a:t>
            </a:r>
            <a:r>
              <a:rPr lang="en-US" altLang="zh-CN" sz="32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Lv</a:t>
            </a:r>
            <a:r>
              <a:rPr lang="en-US" altLang="zh-CN" sz="32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, C. Mask-Guided Generation Method for Industrial Defect Images with Non-uniform Structures. Machines 2022, 10, 1239. </a:t>
            </a:r>
            <a:endParaRPr lang="en-US" sz="10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66CCE8-649D-28EF-AFB4-C5D09926A3F3}"/>
              </a:ext>
            </a:extLst>
          </p:cNvPr>
          <p:cNvSpPr txBox="1"/>
          <p:nvPr/>
        </p:nvSpPr>
        <p:spPr>
          <a:xfrm>
            <a:off x="475714" y="3725527"/>
            <a:ext cx="13770206" cy="997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Key point: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</a:rPr>
              <a:t>E</a:t>
            </a:r>
            <a:r>
              <a:rPr lang="en-US" altLang="zh-CN" sz="36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xploring the potential of high-quality samples and finding “golden samples” suitable for the detection model </a:t>
            </a:r>
            <a:r>
              <a:rPr lang="en-US" altLang="zh-CN" sz="36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is more favorable than simply increasing non-redundant samples.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lang="en-US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marL="360"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tabLst>
                <a:tab pos="0" algn="l"/>
              </a:tabLst>
              <a:defRPr/>
            </a:pPr>
            <a:r>
              <a:rPr lang="en-US" altLang="zh-CN" sz="4000" b="1" spc="-1" dirty="0">
                <a:solidFill>
                  <a:srgbClr val="0000FF"/>
                </a:solidFill>
                <a:latin typeface="Arial"/>
                <a:ea typeface="MS PGothic"/>
              </a:rPr>
              <a:t>Main methods:</a:t>
            </a:r>
          </a:p>
          <a:p>
            <a:pPr indent="151130" algn="just"/>
            <a:r>
              <a:rPr lang="en-US" altLang="zh-CN" sz="3600" dirty="0">
                <a:latin typeface="Times New Roman" panose="02020603050405020304" pitchFamily="18" charset="0"/>
                <a:ea typeface="等线" panose="02010600030101010101" pitchFamily="2" charset="-122"/>
              </a:rPr>
              <a:t>1) Choosing the most suitable data augmentation methods for the current detection model and dataset.</a:t>
            </a:r>
            <a:endParaRPr lang="zh-CN" altLang="zh-CN" sz="3600" dirty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151130" algn="just"/>
            <a:r>
              <a:rPr lang="en-US" altLang="zh-CN" sz="3600" dirty="0">
                <a:latin typeface="Times New Roman" panose="02020603050405020304" pitchFamily="18" charset="0"/>
                <a:ea typeface="等线" panose="02010600030101010101" pitchFamily="2" charset="-122"/>
              </a:rPr>
              <a:t>2) Using the Mask-guided Defect Generation Adversarial Networks (</a:t>
            </a:r>
            <a:r>
              <a:rPr lang="en-US" altLang="zh-CN" sz="360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MDGAN</a:t>
            </a:r>
            <a:r>
              <a:rPr lang="en-US" altLang="zh-CN" sz="3600" dirty="0">
                <a:latin typeface="Times New Roman" panose="02020603050405020304" pitchFamily="18" charset="0"/>
                <a:ea typeface="等线" panose="02010600030101010101" pitchFamily="2" charset="-122"/>
              </a:rPr>
              <a:t>) [1] to synthesize new samples and select the most advantageous synthetic data to increase the diversity of the dataset.</a:t>
            </a:r>
            <a:endParaRPr lang="zh-CN" altLang="zh-CN" sz="3600" dirty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151130" algn="just"/>
            <a:r>
              <a:rPr lang="en-US" altLang="zh-CN" sz="3600" dirty="0">
                <a:latin typeface="Times New Roman" panose="02020603050405020304" pitchFamily="18" charset="0"/>
                <a:ea typeface="等线" panose="02010600030101010101" pitchFamily="2" charset="-122"/>
              </a:rPr>
              <a:t>3) Creating unseen samples by image editing techniques to compensate for the shortage of synthetic data and reduce escape in detection.</a:t>
            </a:r>
          </a:p>
          <a:p>
            <a:pPr indent="151130" algn="just"/>
            <a:endParaRPr lang="zh-CN" altLang="zh-CN" sz="3600" dirty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marL="360"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tabLst>
                <a:tab pos="0" algn="l"/>
              </a:tabLst>
              <a:defRPr/>
            </a:pPr>
            <a:r>
              <a:rPr lang="en-US" altLang="zh-CN" sz="4000" b="1" spc="-1" dirty="0">
                <a:solidFill>
                  <a:srgbClr val="0000FF"/>
                </a:solidFill>
                <a:latin typeface="Arial"/>
                <a:ea typeface="MS PGothic"/>
              </a:rPr>
              <a:t>Synthesis methods: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lang="en-US" altLang="zh-CN" sz="4000" b="1" spc="-1" dirty="0">
              <a:solidFill>
                <a:srgbClr val="0000FF"/>
              </a:solidFill>
              <a:latin typeface="Arial"/>
              <a:ea typeface="MS PGothic"/>
            </a:endParaRPr>
          </a:p>
        </p:txBody>
      </p:sp>
      <p:grpSp>
        <p:nvGrpSpPr>
          <p:cNvPr id="489" name="组合 488">
            <a:extLst>
              <a:ext uri="{FF2B5EF4-FFF2-40B4-BE49-F238E27FC236}">
                <a16:creationId xmlns:a16="http://schemas.microsoft.com/office/drawing/2014/main" id="{152E1DE3-1716-4E40-5CE1-6E201D77FA19}"/>
              </a:ext>
            </a:extLst>
          </p:cNvPr>
          <p:cNvGrpSpPr/>
          <p:nvPr/>
        </p:nvGrpSpPr>
        <p:grpSpPr>
          <a:xfrm>
            <a:off x="154433" y="12874171"/>
            <a:ext cx="15569294" cy="8563829"/>
            <a:chOff x="10091147" y="5803023"/>
            <a:chExt cx="8861094" cy="4502341"/>
          </a:xfrm>
        </p:grpSpPr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723A4E79-009A-9A36-0C14-C7DBBA8173A1}"/>
                </a:ext>
              </a:extLst>
            </p:cNvPr>
            <p:cNvSpPr/>
            <p:nvPr/>
          </p:nvSpPr>
          <p:spPr>
            <a:xfrm flipH="1">
              <a:off x="14728539" y="6420694"/>
              <a:ext cx="143999" cy="1080000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1F8AB54E-B24E-B30E-B6D2-B2156CF87376}"/>
                </a:ext>
              </a:extLst>
            </p:cNvPr>
            <p:cNvSpPr/>
            <p:nvPr/>
          </p:nvSpPr>
          <p:spPr>
            <a:xfrm flipH="1">
              <a:off x="14495922" y="6510694"/>
              <a:ext cx="143999" cy="900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1FA1C174-5204-4302-5B88-13A1C74A3FE4}"/>
                </a:ext>
              </a:extLst>
            </p:cNvPr>
            <p:cNvSpPr/>
            <p:nvPr/>
          </p:nvSpPr>
          <p:spPr>
            <a:xfrm flipH="1">
              <a:off x="14263991" y="6600695"/>
              <a:ext cx="143999" cy="720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131C97FE-F64E-C075-4D93-1B978DE83F5C}"/>
                </a:ext>
              </a:extLst>
            </p:cNvPr>
            <p:cNvSpPr/>
            <p:nvPr/>
          </p:nvSpPr>
          <p:spPr>
            <a:xfrm flipH="1">
              <a:off x="14032057" y="6690694"/>
              <a:ext cx="143999" cy="540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D36E9845-11E9-04D7-A376-7952EE7BD882}"/>
                </a:ext>
              </a:extLst>
            </p:cNvPr>
            <p:cNvSpPr/>
            <p:nvPr/>
          </p:nvSpPr>
          <p:spPr>
            <a:xfrm flipH="1">
              <a:off x="13783439" y="6735204"/>
              <a:ext cx="143999" cy="468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D3395248-0EEB-49DD-4C31-C7DA74A82F99}"/>
                </a:ext>
              </a:extLst>
            </p:cNvPr>
            <p:cNvSpPr/>
            <p:nvPr/>
          </p:nvSpPr>
          <p:spPr>
            <a:xfrm flipH="1">
              <a:off x="13607824" y="6870694"/>
              <a:ext cx="144000" cy="18000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6" name="连接符: 肘形 335">
              <a:extLst>
                <a:ext uri="{FF2B5EF4-FFF2-40B4-BE49-F238E27FC236}">
                  <a16:creationId xmlns:a16="http://schemas.microsoft.com/office/drawing/2014/main" id="{A0439C3F-C68C-6E2C-46F3-523DD061A43B}"/>
                </a:ext>
              </a:extLst>
            </p:cNvPr>
            <p:cNvCxnSpPr>
              <a:cxnSpLocks/>
              <a:stCxn id="379" idx="0"/>
              <a:endCxn id="330" idx="0"/>
            </p:cNvCxnSpPr>
            <p:nvPr/>
          </p:nvCxnSpPr>
          <p:spPr>
            <a:xfrm rot="5400000" flipH="1" flipV="1">
              <a:off x="13547615" y="5167771"/>
              <a:ext cx="12700" cy="2505846"/>
            </a:xfrm>
            <a:prstGeom prst="bentConnector3">
              <a:avLst>
                <a:gd name="adj1" fmla="val 180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7" name="连接符: 肘形 336">
              <a:extLst>
                <a:ext uri="{FF2B5EF4-FFF2-40B4-BE49-F238E27FC236}">
                  <a16:creationId xmlns:a16="http://schemas.microsoft.com/office/drawing/2014/main" id="{2535D253-1A41-C427-D4AA-9232DD8BD795}"/>
                </a:ext>
              </a:extLst>
            </p:cNvPr>
            <p:cNvCxnSpPr>
              <a:cxnSpLocks/>
              <a:stCxn id="380" idx="0"/>
              <a:endCxn id="331" idx="0"/>
            </p:cNvCxnSpPr>
            <p:nvPr/>
          </p:nvCxnSpPr>
          <p:spPr>
            <a:xfrm rot="5400000" flipH="1" flipV="1">
              <a:off x="13563618" y="5506391"/>
              <a:ext cx="12700" cy="2008606"/>
            </a:xfrm>
            <a:prstGeom prst="bentConnector3">
              <a:avLst>
                <a:gd name="adj1" fmla="val 180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8" name="连接符: 肘形 337">
              <a:extLst>
                <a:ext uri="{FF2B5EF4-FFF2-40B4-BE49-F238E27FC236}">
                  <a16:creationId xmlns:a16="http://schemas.microsoft.com/office/drawing/2014/main" id="{79215E17-B9A1-B444-3702-847D56BD3245}"/>
                </a:ext>
              </a:extLst>
            </p:cNvPr>
            <p:cNvCxnSpPr>
              <a:cxnSpLocks/>
              <a:stCxn id="381" idx="0"/>
              <a:endCxn id="332" idx="0"/>
            </p:cNvCxnSpPr>
            <p:nvPr/>
          </p:nvCxnSpPr>
          <p:spPr>
            <a:xfrm rot="16200000" flipH="1">
              <a:off x="13566533" y="5831239"/>
              <a:ext cx="1" cy="1538911"/>
            </a:xfrm>
            <a:prstGeom prst="bentConnector3">
              <a:avLst>
                <a:gd name="adj1" fmla="val -2286000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9" name="连接符: 肘形 338">
              <a:extLst>
                <a:ext uri="{FF2B5EF4-FFF2-40B4-BE49-F238E27FC236}">
                  <a16:creationId xmlns:a16="http://schemas.microsoft.com/office/drawing/2014/main" id="{93BDB076-1756-2045-7B5F-88E360B6B6DB}"/>
                </a:ext>
              </a:extLst>
            </p:cNvPr>
            <p:cNvCxnSpPr>
              <a:cxnSpLocks/>
              <a:stCxn id="382" idx="0"/>
              <a:endCxn id="333" idx="0"/>
            </p:cNvCxnSpPr>
            <p:nvPr/>
          </p:nvCxnSpPr>
          <p:spPr>
            <a:xfrm rot="5400000" flipH="1" flipV="1">
              <a:off x="13575620" y="6162259"/>
              <a:ext cx="12700" cy="1056871"/>
            </a:xfrm>
            <a:prstGeom prst="bentConnector3">
              <a:avLst>
                <a:gd name="adj1" fmla="val 180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40" name="连接符: 肘形 339">
              <a:extLst>
                <a:ext uri="{FF2B5EF4-FFF2-40B4-BE49-F238E27FC236}">
                  <a16:creationId xmlns:a16="http://schemas.microsoft.com/office/drawing/2014/main" id="{EEC6BF0B-438F-AA1E-7D8F-572DA60F40E8}"/>
                </a:ext>
              </a:extLst>
            </p:cNvPr>
            <p:cNvCxnSpPr>
              <a:cxnSpLocks/>
              <a:stCxn id="383" idx="0"/>
              <a:endCxn id="334" idx="0"/>
            </p:cNvCxnSpPr>
            <p:nvPr/>
          </p:nvCxnSpPr>
          <p:spPr>
            <a:xfrm rot="16200000" flipH="1">
              <a:off x="13566625" y="6446392"/>
              <a:ext cx="7381" cy="570243"/>
            </a:xfrm>
            <a:prstGeom prst="bentConnector3">
              <a:avLst>
                <a:gd name="adj1" fmla="val -2150793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341" name="组合 340">
              <a:extLst>
                <a:ext uri="{FF2B5EF4-FFF2-40B4-BE49-F238E27FC236}">
                  <a16:creationId xmlns:a16="http://schemas.microsoft.com/office/drawing/2014/main" id="{1B264BB3-97CC-C654-9425-568FE85E95D5}"/>
                </a:ext>
              </a:extLst>
            </p:cNvPr>
            <p:cNvGrpSpPr/>
            <p:nvPr/>
          </p:nvGrpSpPr>
          <p:grpSpPr>
            <a:xfrm>
              <a:off x="10320941" y="7813679"/>
              <a:ext cx="2960590" cy="923330"/>
              <a:chOff x="641350" y="7672000"/>
              <a:chExt cx="2960590" cy="923330"/>
            </a:xfrm>
          </p:grpSpPr>
          <p:sp>
            <p:nvSpPr>
              <p:cNvPr id="342" name="矩形 341">
                <a:extLst>
                  <a:ext uri="{FF2B5EF4-FFF2-40B4-BE49-F238E27FC236}">
                    <a16:creationId xmlns:a16="http://schemas.microsoft.com/office/drawing/2014/main" id="{E4CFDDBB-E1E8-B41B-EA09-FF74379E5377}"/>
                  </a:ext>
                </a:extLst>
              </p:cNvPr>
              <p:cNvSpPr/>
              <p:nvPr/>
            </p:nvSpPr>
            <p:spPr>
              <a:xfrm>
                <a:off x="641350" y="7747000"/>
                <a:ext cx="57296" cy="12700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3" name="文本框 342">
                <a:extLst>
                  <a:ext uri="{FF2B5EF4-FFF2-40B4-BE49-F238E27FC236}">
                    <a16:creationId xmlns:a16="http://schemas.microsoft.com/office/drawing/2014/main" id="{904CA756-E116-A74D-943B-6088FEB24378}"/>
                  </a:ext>
                </a:extLst>
              </p:cNvPr>
              <p:cNvSpPr txBox="1"/>
              <p:nvPr/>
            </p:nvSpPr>
            <p:spPr>
              <a:xfrm>
                <a:off x="687108" y="7672000"/>
                <a:ext cx="2914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Conv-3+InstanceNorm+LeakyReLU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4" name="组合 343">
              <a:extLst>
                <a:ext uri="{FF2B5EF4-FFF2-40B4-BE49-F238E27FC236}">
                  <a16:creationId xmlns:a16="http://schemas.microsoft.com/office/drawing/2014/main" id="{E49E43D0-BA93-68E8-51FA-EF4F1EAD774B}"/>
                </a:ext>
              </a:extLst>
            </p:cNvPr>
            <p:cNvGrpSpPr/>
            <p:nvPr/>
          </p:nvGrpSpPr>
          <p:grpSpPr>
            <a:xfrm>
              <a:off x="10324985" y="7530930"/>
              <a:ext cx="1983930" cy="646331"/>
              <a:chOff x="641350" y="8057224"/>
              <a:chExt cx="1983930" cy="646331"/>
            </a:xfrm>
          </p:grpSpPr>
          <p:sp>
            <p:nvSpPr>
              <p:cNvPr id="345" name="矩形 344">
                <a:extLst>
                  <a:ext uri="{FF2B5EF4-FFF2-40B4-BE49-F238E27FC236}">
                    <a16:creationId xmlns:a16="http://schemas.microsoft.com/office/drawing/2014/main" id="{B7349638-CD8D-306E-D4E4-943ADD6D6D92}"/>
                  </a:ext>
                </a:extLst>
              </p:cNvPr>
              <p:cNvSpPr/>
              <p:nvPr/>
            </p:nvSpPr>
            <p:spPr>
              <a:xfrm>
                <a:off x="641350" y="8132224"/>
                <a:ext cx="57296" cy="12700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6" name="文本框 345">
                <a:extLst>
                  <a:ext uri="{FF2B5EF4-FFF2-40B4-BE49-F238E27FC236}">
                    <a16:creationId xmlns:a16="http://schemas.microsoft.com/office/drawing/2014/main" id="{677B690A-B683-B079-2239-C71109D8B3C6}"/>
                  </a:ext>
                </a:extLst>
              </p:cNvPr>
              <p:cNvSpPr txBox="1"/>
              <p:nvPr/>
            </p:nvSpPr>
            <p:spPr>
              <a:xfrm>
                <a:off x="687108" y="8057224"/>
                <a:ext cx="19381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Conv-3+LeakyReLU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7" name="组合 346">
              <a:extLst>
                <a:ext uri="{FF2B5EF4-FFF2-40B4-BE49-F238E27FC236}">
                  <a16:creationId xmlns:a16="http://schemas.microsoft.com/office/drawing/2014/main" id="{07252786-0CFD-CA0B-8C0A-39FA79BFA7CC}"/>
                </a:ext>
              </a:extLst>
            </p:cNvPr>
            <p:cNvGrpSpPr/>
            <p:nvPr/>
          </p:nvGrpSpPr>
          <p:grpSpPr>
            <a:xfrm>
              <a:off x="12833079" y="7526558"/>
              <a:ext cx="3784185" cy="646331"/>
              <a:chOff x="3873915" y="8334223"/>
              <a:chExt cx="3784185" cy="646331"/>
            </a:xfrm>
          </p:grpSpPr>
          <p:sp>
            <p:nvSpPr>
              <p:cNvPr id="348" name="矩形 347">
                <a:extLst>
                  <a:ext uri="{FF2B5EF4-FFF2-40B4-BE49-F238E27FC236}">
                    <a16:creationId xmlns:a16="http://schemas.microsoft.com/office/drawing/2014/main" id="{6783BE59-A7A1-33B6-8DDB-94E796EB98FD}"/>
                  </a:ext>
                </a:extLst>
              </p:cNvPr>
              <p:cNvSpPr/>
              <p:nvPr/>
            </p:nvSpPr>
            <p:spPr>
              <a:xfrm>
                <a:off x="3873915" y="8409223"/>
                <a:ext cx="57296" cy="127000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9" name="文本框 348">
                <a:extLst>
                  <a:ext uri="{FF2B5EF4-FFF2-40B4-BE49-F238E27FC236}">
                    <a16:creationId xmlns:a16="http://schemas.microsoft.com/office/drawing/2014/main" id="{F2900E20-DC38-6482-1FBD-51FB53473780}"/>
                  </a:ext>
                </a:extLst>
              </p:cNvPr>
              <p:cNvSpPr txBox="1"/>
              <p:nvPr/>
            </p:nvSpPr>
            <p:spPr>
              <a:xfrm>
                <a:off x="3919673" y="8334223"/>
                <a:ext cx="37384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Upsample-2+Conv-3+InstanceNorm+LeakyReLU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AFA4B9C8-0271-3A9C-6662-7527640DCF57}"/>
                </a:ext>
              </a:extLst>
            </p:cNvPr>
            <p:cNvGrpSpPr/>
            <p:nvPr/>
          </p:nvGrpSpPr>
          <p:grpSpPr>
            <a:xfrm>
              <a:off x="12837408" y="7815056"/>
              <a:ext cx="2349085" cy="646331"/>
              <a:chOff x="3873915" y="8797924"/>
              <a:chExt cx="2349085" cy="646331"/>
            </a:xfrm>
          </p:grpSpPr>
          <p:sp>
            <p:nvSpPr>
              <p:cNvPr id="351" name="矩形 350">
                <a:extLst>
                  <a:ext uri="{FF2B5EF4-FFF2-40B4-BE49-F238E27FC236}">
                    <a16:creationId xmlns:a16="http://schemas.microsoft.com/office/drawing/2014/main" id="{22422988-9DF6-11A9-12C6-9EE683E8267C}"/>
                  </a:ext>
                </a:extLst>
              </p:cNvPr>
              <p:cNvSpPr/>
              <p:nvPr/>
            </p:nvSpPr>
            <p:spPr>
              <a:xfrm>
                <a:off x="3873915" y="8872924"/>
                <a:ext cx="57296" cy="127000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2" name="文本框 351">
                <a:extLst>
                  <a:ext uri="{FF2B5EF4-FFF2-40B4-BE49-F238E27FC236}">
                    <a16:creationId xmlns:a16="http://schemas.microsoft.com/office/drawing/2014/main" id="{39025554-386E-87D8-4F36-BD71BB8CBD02}"/>
                  </a:ext>
                </a:extLst>
              </p:cNvPr>
              <p:cNvSpPr txBox="1"/>
              <p:nvPr/>
            </p:nvSpPr>
            <p:spPr>
              <a:xfrm>
                <a:off x="3919673" y="8797924"/>
                <a:ext cx="23033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Upsample-2+Conv-3+Tanh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文本框 352">
                  <a:extLst>
                    <a:ext uri="{FF2B5EF4-FFF2-40B4-BE49-F238E27FC236}">
                      <a16:creationId xmlns:a16="http://schemas.microsoft.com/office/drawing/2014/main" id="{4DF914B6-2238-A501-ED96-E26A4BC986EF}"/>
                    </a:ext>
                  </a:extLst>
                </p:cNvPr>
                <p:cNvSpPr txBox="1"/>
                <p:nvPr/>
              </p:nvSpPr>
              <p:spPr>
                <a:xfrm>
                  <a:off x="10388634" y="6148690"/>
                  <a:ext cx="8254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zh-CN" alt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53" name="文本框 352">
                  <a:extLst>
                    <a:ext uri="{FF2B5EF4-FFF2-40B4-BE49-F238E27FC236}">
                      <a16:creationId xmlns:a16="http://schemas.microsoft.com/office/drawing/2014/main" id="{4DF914B6-2238-A501-ED96-E26A4BC98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8634" y="6148690"/>
                  <a:ext cx="82541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4" name="图片 353">
              <a:extLst>
                <a:ext uri="{FF2B5EF4-FFF2-40B4-BE49-F238E27FC236}">
                  <a16:creationId xmlns:a16="http://schemas.microsoft.com/office/drawing/2014/main" id="{0BE317BD-382A-0DF6-1B55-374E708E6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5192403" y="6690694"/>
              <a:ext cx="540000" cy="540000"/>
            </a:xfrm>
            <a:prstGeom prst="rect">
              <a:avLst/>
            </a:prstGeom>
          </p:spPr>
        </p:pic>
        <p:pic>
          <p:nvPicPr>
            <p:cNvPr id="355" name="图片 354">
              <a:extLst>
                <a:ext uri="{FF2B5EF4-FFF2-40B4-BE49-F238E27FC236}">
                  <a16:creationId xmlns:a16="http://schemas.microsoft.com/office/drawing/2014/main" id="{223F6B24-0CEC-BC1F-1E39-3B65721F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1523213" y="6157045"/>
              <a:ext cx="540000" cy="540000"/>
            </a:xfrm>
            <a:prstGeom prst="rect">
              <a:avLst/>
            </a:prstGeom>
          </p:spPr>
        </p:pic>
        <p:pic>
          <p:nvPicPr>
            <p:cNvPr id="356" name="图片 355">
              <a:extLst>
                <a:ext uri="{FF2B5EF4-FFF2-40B4-BE49-F238E27FC236}">
                  <a16:creationId xmlns:a16="http://schemas.microsoft.com/office/drawing/2014/main" id="{3F090285-2715-FE64-2D22-4EC86A31D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0505017" y="6703911"/>
              <a:ext cx="540000" cy="540000"/>
            </a:xfrm>
            <a:prstGeom prst="rect">
              <a:avLst/>
            </a:prstGeom>
          </p:spPr>
        </p:pic>
        <p:sp>
          <p:nvSpPr>
            <p:cNvPr id="357" name="流程图: 或者 356">
              <a:extLst>
                <a:ext uri="{FF2B5EF4-FFF2-40B4-BE49-F238E27FC236}">
                  <a16:creationId xmlns:a16="http://schemas.microsoft.com/office/drawing/2014/main" id="{42691C5E-E20C-2DB1-F7EC-7B0A25E96B9F}"/>
                </a:ext>
              </a:extLst>
            </p:cNvPr>
            <p:cNvSpPr/>
            <p:nvPr/>
          </p:nvSpPr>
          <p:spPr>
            <a:xfrm>
              <a:off x="11738954" y="6916252"/>
              <a:ext cx="108000" cy="108000"/>
            </a:xfrm>
            <a:prstGeom prst="flowChartOr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58" name="连接符: 肘形 357">
              <a:extLst>
                <a:ext uri="{FF2B5EF4-FFF2-40B4-BE49-F238E27FC236}">
                  <a16:creationId xmlns:a16="http://schemas.microsoft.com/office/drawing/2014/main" id="{123380F4-D235-C17F-0FB8-D63045FF91E5}"/>
                </a:ext>
              </a:extLst>
            </p:cNvPr>
            <p:cNvCxnSpPr>
              <a:cxnSpLocks/>
              <a:stCxn id="353" idx="3"/>
              <a:endCxn id="368" idx="3"/>
            </p:cNvCxnSpPr>
            <p:nvPr/>
          </p:nvCxnSpPr>
          <p:spPr>
            <a:xfrm>
              <a:off x="11214051" y="6333356"/>
              <a:ext cx="74905" cy="88982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9" name="流程图: 汇总连接 358">
              <a:extLst>
                <a:ext uri="{FF2B5EF4-FFF2-40B4-BE49-F238E27FC236}">
                  <a16:creationId xmlns:a16="http://schemas.microsoft.com/office/drawing/2014/main" id="{D9332E41-E339-6214-53C6-0FEF7B09606B}"/>
                </a:ext>
              </a:extLst>
            </p:cNvPr>
            <p:cNvSpPr/>
            <p:nvPr/>
          </p:nvSpPr>
          <p:spPr>
            <a:xfrm>
              <a:off x="11235812" y="6916252"/>
              <a:ext cx="108000" cy="108000"/>
            </a:xfrm>
            <a:prstGeom prst="flowChartSummingJuncti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60" name="直接箭头连接符 359">
              <a:extLst>
                <a:ext uri="{FF2B5EF4-FFF2-40B4-BE49-F238E27FC236}">
                  <a16:creationId xmlns:a16="http://schemas.microsoft.com/office/drawing/2014/main" id="{7CCBA0FB-F96C-A5EB-999A-AD2AE63FC0E4}"/>
                </a:ext>
              </a:extLst>
            </p:cNvPr>
            <p:cNvCxnSpPr>
              <a:cxnSpLocks/>
              <a:stCxn id="356" idx="3"/>
              <a:endCxn id="359" idx="2"/>
            </p:cNvCxnSpPr>
            <p:nvPr/>
          </p:nvCxnSpPr>
          <p:spPr>
            <a:xfrm flipV="1">
              <a:off x="11045017" y="6970252"/>
              <a:ext cx="190795" cy="365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1" name="直接箭头连接符 360">
              <a:extLst>
                <a:ext uri="{FF2B5EF4-FFF2-40B4-BE49-F238E27FC236}">
                  <a16:creationId xmlns:a16="http://schemas.microsoft.com/office/drawing/2014/main" id="{3F2B2D3F-6BB1-C4DE-1EBC-DBDC0642E66E}"/>
                </a:ext>
              </a:extLst>
            </p:cNvPr>
            <p:cNvCxnSpPr>
              <a:cxnSpLocks/>
              <a:stCxn id="355" idx="2"/>
              <a:endCxn id="357" idx="0"/>
            </p:cNvCxnSpPr>
            <p:nvPr/>
          </p:nvCxnSpPr>
          <p:spPr>
            <a:xfrm flipH="1">
              <a:off x="11792954" y="6697045"/>
              <a:ext cx="259" cy="21920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2" name="直接箭头连接符 361">
              <a:extLst>
                <a:ext uri="{FF2B5EF4-FFF2-40B4-BE49-F238E27FC236}">
                  <a16:creationId xmlns:a16="http://schemas.microsoft.com/office/drawing/2014/main" id="{9569665A-996D-38BA-78E6-A52A86603204}"/>
                </a:ext>
              </a:extLst>
            </p:cNvPr>
            <p:cNvCxnSpPr>
              <a:cxnSpLocks/>
              <a:stCxn id="359" idx="6"/>
              <a:endCxn id="357" idx="2"/>
            </p:cNvCxnSpPr>
            <p:nvPr/>
          </p:nvCxnSpPr>
          <p:spPr>
            <a:xfrm>
              <a:off x="11343812" y="6970252"/>
              <a:ext cx="39514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3" name="直接箭头连接符 362">
              <a:extLst>
                <a:ext uri="{FF2B5EF4-FFF2-40B4-BE49-F238E27FC236}">
                  <a16:creationId xmlns:a16="http://schemas.microsoft.com/office/drawing/2014/main" id="{C9330331-3F2C-354A-D8BA-3DE413B80008}"/>
                </a:ext>
              </a:extLst>
            </p:cNvPr>
            <p:cNvCxnSpPr>
              <a:cxnSpLocks/>
              <a:stCxn id="330" idx="1"/>
              <a:endCxn id="354" idx="1"/>
            </p:cNvCxnSpPr>
            <p:nvPr/>
          </p:nvCxnSpPr>
          <p:spPr>
            <a:xfrm>
              <a:off x="14872538" y="6960694"/>
              <a:ext cx="31986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4" name="文本框 363">
              <a:extLst>
                <a:ext uri="{FF2B5EF4-FFF2-40B4-BE49-F238E27FC236}">
                  <a16:creationId xmlns:a16="http://schemas.microsoft.com/office/drawing/2014/main" id="{34872F6A-E47C-E0E4-109A-1FFA326CD117}"/>
                </a:ext>
              </a:extLst>
            </p:cNvPr>
            <p:cNvSpPr txBox="1"/>
            <p:nvPr/>
          </p:nvSpPr>
          <p:spPr>
            <a:xfrm>
              <a:off x="10359000" y="6480330"/>
              <a:ext cx="876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Binary mask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5" name="文本框 364">
              <a:extLst>
                <a:ext uri="{FF2B5EF4-FFF2-40B4-BE49-F238E27FC236}">
                  <a16:creationId xmlns:a16="http://schemas.microsoft.com/office/drawing/2014/main" id="{29845712-3E72-BB0D-1B61-8FA8F5296437}"/>
                </a:ext>
              </a:extLst>
            </p:cNvPr>
            <p:cNvSpPr txBox="1"/>
            <p:nvPr/>
          </p:nvSpPr>
          <p:spPr>
            <a:xfrm>
              <a:off x="11169803" y="5803023"/>
              <a:ext cx="1272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Pseudo-normal background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6" name="文本框 365">
              <a:extLst>
                <a:ext uri="{FF2B5EF4-FFF2-40B4-BE49-F238E27FC236}">
                  <a16:creationId xmlns:a16="http://schemas.microsoft.com/office/drawing/2014/main" id="{65756307-D951-0B18-6299-B9F1F81A199C}"/>
                </a:ext>
              </a:extLst>
            </p:cNvPr>
            <p:cNvSpPr txBox="1"/>
            <p:nvPr/>
          </p:nvSpPr>
          <p:spPr>
            <a:xfrm>
              <a:off x="13154340" y="5861081"/>
              <a:ext cx="886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Generator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7" name="矩形: 圆角 366">
              <a:extLst>
                <a:ext uri="{FF2B5EF4-FFF2-40B4-BE49-F238E27FC236}">
                  <a16:creationId xmlns:a16="http://schemas.microsoft.com/office/drawing/2014/main" id="{E1731F19-D809-0789-636A-5F31315D03CB}"/>
                </a:ext>
              </a:extLst>
            </p:cNvPr>
            <p:cNvSpPr/>
            <p:nvPr/>
          </p:nvSpPr>
          <p:spPr>
            <a:xfrm>
              <a:off x="10091147" y="5849698"/>
              <a:ext cx="5723982" cy="4086301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矩形 367">
              <a:extLst>
                <a:ext uri="{FF2B5EF4-FFF2-40B4-BE49-F238E27FC236}">
                  <a16:creationId xmlns:a16="http://schemas.microsoft.com/office/drawing/2014/main" id="{AFF8289A-A752-5127-BC8E-5B629ABDEF69}"/>
                </a:ext>
              </a:extLst>
            </p:cNvPr>
            <p:cNvSpPr/>
            <p:nvPr/>
          </p:nvSpPr>
          <p:spPr>
            <a:xfrm rot="16200000">
              <a:off x="11118188" y="6503105"/>
              <a:ext cx="341535" cy="1800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FC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9" name="直接箭头连接符 368">
              <a:extLst>
                <a:ext uri="{FF2B5EF4-FFF2-40B4-BE49-F238E27FC236}">
                  <a16:creationId xmlns:a16="http://schemas.microsoft.com/office/drawing/2014/main" id="{4C9E3A43-6B22-E2F8-194E-F313EB6A15EA}"/>
                </a:ext>
              </a:extLst>
            </p:cNvPr>
            <p:cNvCxnSpPr>
              <a:cxnSpLocks/>
              <a:stCxn id="368" idx="1"/>
              <a:endCxn id="359" idx="0"/>
            </p:cNvCxnSpPr>
            <p:nvPr/>
          </p:nvCxnSpPr>
          <p:spPr>
            <a:xfrm>
              <a:off x="11288956" y="6763873"/>
              <a:ext cx="856" cy="15237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370" name="组合 369">
              <a:extLst>
                <a:ext uri="{FF2B5EF4-FFF2-40B4-BE49-F238E27FC236}">
                  <a16:creationId xmlns:a16="http://schemas.microsoft.com/office/drawing/2014/main" id="{D899DD03-8339-4F49-21A3-76D00A7EE0AA}"/>
                </a:ext>
              </a:extLst>
            </p:cNvPr>
            <p:cNvGrpSpPr/>
            <p:nvPr/>
          </p:nvGrpSpPr>
          <p:grpSpPr>
            <a:xfrm>
              <a:off x="11846954" y="6420694"/>
              <a:ext cx="1760870" cy="1080000"/>
              <a:chOff x="11846954" y="6420694"/>
              <a:chExt cx="1760870" cy="1080000"/>
            </a:xfrm>
          </p:grpSpPr>
          <p:sp>
            <p:nvSpPr>
              <p:cNvPr id="371" name="矩形 370">
                <a:extLst>
                  <a:ext uri="{FF2B5EF4-FFF2-40B4-BE49-F238E27FC236}">
                    <a16:creationId xmlns:a16="http://schemas.microsoft.com/office/drawing/2014/main" id="{49BDC66F-13B1-CB64-BF05-E76A95A75CDD}"/>
                  </a:ext>
                </a:extLst>
              </p:cNvPr>
              <p:cNvSpPr/>
              <p:nvPr/>
            </p:nvSpPr>
            <p:spPr>
              <a:xfrm>
                <a:off x="12119006" y="6420694"/>
                <a:ext cx="144000" cy="108000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矩形 371">
                <a:extLst>
                  <a:ext uri="{FF2B5EF4-FFF2-40B4-BE49-F238E27FC236}">
                    <a16:creationId xmlns:a16="http://schemas.microsoft.com/office/drawing/2014/main" id="{3012B8C5-D30D-F164-BDEE-5340771241E7}"/>
                  </a:ext>
                </a:extLst>
              </p:cNvPr>
              <p:cNvSpPr/>
              <p:nvPr/>
            </p:nvSpPr>
            <p:spPr>
              <a:xfrm>
                <a:off x="12370672" y="6510694"/>
                <a:ext cx="144000" cy="90000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矩形 372">
                <a:extLst>
                  <a:ext uri="{FF2B5EF4-FFF2-40B4-BE49-F238E27FC236}">
                    <a16:creationId xmlns:a16="http://schemas.microsoft.com/office/drawing/2014/main" id="{72297FCF-591A-19FA-903B-BDEBA564D366}"/>
                  </a:ext>
                </a:extLst>
              </p:cNvPr>
              <p:cNvSpPr/>
              <p:nvPr/>
            </p:nvSpPr>
            <p:spPr>
              <a:xfrm>
                <a:off x="12628005" y="6600694"/>
                <a:ext cx="144000" cy="72000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矩形 373">
                <a:extLst>
                  <a:ext uri="{FF2B5EF4-FFF2-40B4-BE49-F238E27FC236}">
                    <a16:creationId xmlns:a16="http://schemas.microsoft.com/office/drawing/2014/main" id="{57759620-A53E-D762-79FD-7328618BB062}"/>
                  </a:ext>
                </a:extLst>
              </p:cNvPr>
              <p:cNvSpPr/>
              <p:nvPr/>
            </p:nvSpPr>
            <p:spPr>
              <a:xfrm>
                <a:off x="12866288" y="6690694"/>
                <a:ext cx="144000" cy="54000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矩形 374">
                <a:extLst>
                  <a:ext uri="{FF2B5EF4-FFF2-40B4-BE49-F238E27FC236}">
                    <a16:creationId xmlns:a16="http://schemas.microsoft.com/office/drawing/2014/main" id="{75440C24-065B-DCB4-90B3-BE26276C4C66}"/>
                  </a:ext>
                </a:extLst>
              </p:cNvPr>
              <p:cNvSpPr/>
              <p:nvPr/>
            </p:nvSpPr>
            <p:spPr>
              <a:xfrm>
                <a:off x="13103801" y="6727823"/>
                <a:ext cx="144000" cy="46800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矩形 375">
                <a:extLst>
                  <a:ext uri="{FF2B5EF4-FFF2-40B4-BE49-F238E27FC236}">
                    <a16:creationId xmlns:a16="http://schemas.microsoft.com/office/drawing/2014/main" id="{766B805A-887B-D668-7D86-F7C1B8FE65C7}"/>
                  </a:ext>
                </a:extLst>
              </p:cNvPr>
              <p:cNvSpPr/>
              <p:nvPr/>
            </p:nvSpPr>
            <p:spPr>
              <a:xfrm>
                <a:off x="13354015" y="6870694"/>
                <a:ext cx="144000" cy="180000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7" name="直接箭头连接符 376">
                <a:extLst>
                  <a:ext uri="{FF2B5EF4-FFF2-40B4-BE49-F238E27FC236}">
                    <a16:creationId xmlns:a16="http://schemas.microsoft.com/office/drawing/2014/main" id="{7B09A166-31FC-F7C9-A6DA-26EBBA4433B9}"/>
                  </a:ext>
                </a:extLst>
              </p:cNvPr>
              <p:cNvCxnSpPr>
                <a:stCxn id="376" idx="3"/>
                <a:endCxn id="335" idx="3"/>
              </p:cNvCxnSpPr>
              <p:nvPr/>
            </p:nvCxnSpPr>
            <p:spPr>
              <a:xfrm>
                <a:off x="13498015" y="6960694"/>
                <a:ext cx="10980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78" name="直接箭头连接符 377">
                <a:extLst>
                  <a:ext uri="{FF2B5EF4-FFF2-40B4-BE49-F238E27FC236}">
                    <a16:creationId xmlns:a16="http://schemas.microsoft.com/office/drawing/2014/main" id="{62C46BFD-ABF3-E65F-06BE-47A16B3087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846954" y="6968314"/>
                <a:ext cx="27205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79" name="矩形 378">
                <a:extLst>
                  <a:ext uri="{FF2B5EF4-FFF2-40B4-BE49-F238E27FC236}">
                    <a16:creationId xmlns:a16="http://schemas.microsoft.com/office/drawing/2014/main" id="{F94A046E-421F-CE90-0E04-087D0D127E79}"/>
                  </a:ext>
                </a:extLst>
              </p:cNvPr>
              <p:cNvSpPr/>
              <p:nvPr/>
            </p:nvSpPr>
            <p:spPr>
              <a:xfrm>
                <a:off x="12258692" y="6420694"/>
                <a:ext cx="72000" cy="1080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矩形 379">
                <a:extLst>
                  <a:ext uri="{FF2B5EF4-FFF2-40B4-BE49-F238E27FC236}">
                    <a16:creationId xmlns:a16="http://schemas.microsoft.com/office/drawing/2014/main" id="{90146D57-4D14-4B90-212F-B94EE148642B}"/>
                  </a:ext>
                </a:extLst>
              </p:cNvPr>
              <p:cNvSpPr/>
              <p:nvPr/>
            </p:nvSpPr>
            <p:spPr>
              <a:xfrm>
                <a:off x="12523315" y="6510694"/>
                <a:ext cx="72000" cy="900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矩形 380">
                <a:extLst>
                  <a:ext uri="{FF2B5EF4-FFF2-40B4-BE49-F238E27FC236}">
                    <a16:creationId xmlns:a16="http://schemas.microsoft.com/office/drawing/2014/main" id="{11D2C634-5F06-A301-8DC5-8261A17E7621}"/>
                  </a:ext>
                </a:extLst>
              </p:cNvPr>
              <p:cNvSpPr/>
              <p:nvPr/>
            </p:nvSpPr>
            <p:spPr>
              <a:xfrm>
                <a:off x="12761079" y="6600694"/>
                <a:ext cx="72000" cy="720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矩形 381">
                <a:extLst>
                  <a:ext uri="{FF2B5EF4-FFF2-40B4-BE49-F238E27FC236}">
                    <a16:creationId xmlns:a16="http://schemas.microsoft.com/office/drawing/2014/main" id="{61744246-8A5D-E446-AEA6-5A032550F413}"/>
                  </a:ext>
                </a:extLst>
              </p:cNvPr>
              <p:cNvSpPr/>
              <p:nvPr/>
            </p:nvSpPr>
            <p:spPr>
              <a:xfrm>
                <a:off x="13011185" y="6690694"/>
                <a:ext cx="72000" cy="540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矩形 382">
                <a:extLst>
                  <a:ext uri="{FF2B5EF4-FFF2-40B4-BE49-F238E27FC236}">
                    <a16:creationId xmlns:a16="http://schemas.microsoft.com/office/drawing/2014/main" id="{86A65A42-2B2B-A73F-F57F-48B2278A0626}"/>
                  </a:ext>
                </a:extLst>
              </p:cNvPr>
              <p:cNvSpPr/>
              <p:nvPr/>
            </p:nvSpPr>
            <p:spPr>
              <a:xfrm>
                <a:off x="13249195" y="6727823"/>
                <a:ext cx="72000" cy="46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4" name="矩形 383">
              <a:extLst>
                <a:ext uri="{FF2B5EF4-FFF2-40B4-BE49-F238E27FC236}">
                  <a16:creationId xmlns:a16="http://schemas.microsoft.com/office/drawing/2014/main" id="{2CE210F4-B633-C8CC-8B82-8C832DD5247A}"/>
                </a:ext>
              </a:extLst>
            </p:cNvPr>
            <p:cNvSpPr/>
            <p:nvPr/>
          </p:nvSpPr>
          <p:spPr>
            <a:xfrm>
              <a:off x="14862807" y="6420694"/>
              <a:ext cx="72000" cy="1080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5" name="矩形 384">
              <a:extLst>
                <a:ext uri="{FF2B5EF4-FFF2-40B4-BE49-F238E27FC236}">
                  <a16:creationId xmlns:a16="http://schemas.microsoft.com/office/drawing/2014/main" id="{714F87EF-4341-DFA0-AAF9-E49CEAA80046}"/>
                </a:ext>
              </a:extLst>
            </p:cNvPr>
            <p:cNvSpPr/>
            <p:nvPr/>
          </p:nvSpPr>
          <p:spPr>
            <a:xfrm>
              <a:off x="14624780" y="6510694"/>
              <a:ext cx="72000" cy="900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6" name="矩形 385">
              <a:extLst>
                <a:ext uri="{FF2B5EF4-FFF2-40B4-BE49-F238E27FC236}">
                  <a16:creationId xmlns:a16="http://schemas.microsoft.com/office/drawing/2014/main" id="{6EE26D4B-DBC8-F75D-A06A-0859F1449F18}"/>
                </a:ext>
              </a:extLst>
            </p:cNvPr>
            <p:cNvSpPr/>
            <p:nvPr/>
          </p:nvSpPr>
          <p:spPr>
            <a:xfrm>
              <a:off x="14393123" y="6600694"/>
              <a:ext cx="72000" cy="720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7" name="矩形 386">
              <a:extLst>
                <a:ext uri="{FF2B5EF4-FFF2-40B4-BE49-F238E27FC236}">
                  <a16:creationId xmlns:a16="http://schemas.microsoft.com/office/drawing/2014/main" id="{25EECDB2-4D5A-99E7-F48C-5FDDDB28B7B7}"/>
                </a:ext>
              </a:extLst>
            </p:cNvPr>
            <p:cNvSpPr/>
            <p:nvPr/>
          </p:nvSpPr>
          <p:spPr>
            <a:xfrm>
              <a:off x="14154051" y="6690694"/>
              <a:ext cx="72000" cy="540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8" name="矩形 387">
              <a:extLst>
                <a:ext uri="{FF2B5EF4-FFF2-40B4-BE49-F238E27FC236}">
                  <a16:creationId xmlns:a16="http://schemas.microsoft.com/office/drawing/2014/main" id="{C17B2A5D-DF30-4931-AB07-73921CE02136}"/>
                </a:ext>
              </a:extLst>
            </p:cNvPr>
            <p:cNvSpPr/>
            <p:nvPr/>
          </p:nvSpPr>
          <p:spPr>
            <a:xfrm>
              <a:off x="13922541" y="6735204"/>
              <a:ext cx="72000" cy="468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9" name="组合 388">
              <a:extLst>
                <a:ext uri="{FF2B5EF4-FFF2-40B4-BE49-F238E27FC236}">
                  <a16:creationId xmlns:a16="http://schemas.microsoft.com/office/drawing/2014/main" id="{852712AD-BA21-ADE3-1D63-4F9AB6E08D6C}"/>
                </a:ext>
              </a:extLst>
            </p:cNvPr>
            <p:cNvGrpSpPr/>
            <p:nvPr/>
          </p:nvGrpSpPr>
          <p:grpSpPr>
            <a:xfrm>
              <a:off x="10861696" y="8268042"/>
              <a:ext cx="4448698" cy="2037322"/>
              <a:chOff x="8814937" y="3066452"/>
              <a:chExt cx="4448698" cy="2037322"/>
            </a:xfrm>
          </p:grpSpPr>
          <p:sp>
            <p:nvSpPr>
              <p:cNvPr id="390" name="文本框 389">
                <a:extLst>
                  <a:ext uri="{FF2B5EF4-FFF2-40B4-BE49-F238E27FC236}">
                    <a16:creationId xmlns:a16="http://schemas.microsoft.com/office/drawing/2014/main" id="{4F6034E6-9CFB-C1B9-B37B-DB4090606B65}"/>
                  </a:ext>
                </a:extLst>
              </p:cNvPr>
              <p:cNvSpPr txBox="1"/>
              <p:nvPr/>
            </p:nvSpPr>
            <p:spPr>
              <a:xfrm>
                <a:off x="10649986" y="3092933"/>
                <a:ext cx="767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BRM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1" name="组合 390">
                <a:extLst>
                  <a:ext uri="{FF2B5EF4-FFF2-40B4-BE49-F238E27FC236}">
                    <a16:creationId xmlns:a16="http://schemas.microsoft.com/office/drawing/2014/main" id="{37341769-EF69-3C62-3442-2D65D7871820}"/>
                  </a:ext>
                </a:extLst>
              </p:cNvPr>
              <p:cNvGrpSpPr/>
              <p:nvPr/>
            </p:nvGrpSpPr>
            <p:grpSpPr>
              <a:xfrm>
                <a:off x="8814937" y="3066452"/>
                <a:ext cx="4448698" cy="2037322"/>
                <a:chOff x="8407876" y="3333078"/>
                <a:chExt cx="4448698" cy="2037322"/>
              </a:xfrm>
            </p:grpSpPr>
            <p:grpSp>
              <p:nvGrpSpPr>
                <p:cNvPr id="392" name="组合 391">
                  <a:extLst>
                    <a:ext uri="{FF2B5EF4-FFF2-40B4-BE49-F238E27FC236}">
                      <a16:creationId xmlns:a16="http://schemas.microsoft.com/office/drawing/2014/main" id="{DFCCE162-FF1D-7AC6-BE94-93AF58266B26}"/>
                    </a:ext>
                  </a:extLst>
                </p:cNvPr>
                <p:cNvGrpSpPr/>
                <p:nvPr/>
              </p:nvGrpSpPr>
              <p:grpSpPr>
                <a:xfrm>
                  <a:off x="8407876" y="3510380"/>
                  <a:ext cx="4448698" cy="1860020"/>
                  <a:chOff x="13676451" y="1224941"/>
                  <a:chExt cx="4448698" cy="1860020"/>
                </a:xfrm>
              </p:grpSpPr>
              <p:sp>
                <p:nvSpPr>
                  <p:cNvPr id="394" name="矩形 393">
                    <a:extLst>
                      <a:ext uri="{FF2B5EF4-FFF2-40B4-BE49-F238E27FC236}">
                        <a16:creationId xmlns:a16="http://schemas.microsoft.com/office/drawing/2014/main" id="{1220DC82-2BC9-7C4B-B5F1-55ED1C6B56C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4275632" y="1646286"/>
                    <a:ext cx="938215" cy="208800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AvgPooling</a:t>
                    </a: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-k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5" name="矩形 394">
                    <a:extLst>
                      <a:ext uri="{FF2B5EF4-FFF2-40B4-BE49-F238E27FC236}">
                        <a16:creationId xmlns:a16="http://schemas.microsoft.com/office/drawing/2014/main" id="{846D2595-B138-9328-EA32-35AE89B8619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4768487" y="1643452"/>
                    <a:ext cx="587196" cy="208800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Conv-3 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6" name="流程图: 汇总连接 395">
                    <a:extLst>
                      <a:ext uri="{FF2B5EF4-FFF2-40B4-BE49-F238E27FC236}">
                        <a16:creationId xmlns:a16="http://schemas.microsoft.com/office/drawing/2014/main" id="{5119541D-6284-1933-4E7E-83DB584CCD60}"/>
                      </a:ext>
                    </a:extLst>
                  </p:cNvPr>
                  <p:cNvSpPr/>
                  <p:nvPr/>
                </p:nvSpPr>
                <p:spPr>
                  <a:xfrm>
                    <a:off x="16286972" y="1690927"/>
                    <a:ext cx="108000" cy="108000"/>
                  </a:xfrm>
                  <a:prstGeom prst="flowChartSummingJunction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97" name="矩形 396">
                    <a:extLst>
                      <a:ext uri="{FF2B5EF4-FFF2-40B4-BE49-F238E27FC236}">
                        <a16:creationId xmlns:a16="http://schemas.microsoft.com/office/drawing/2014/main" id="{B2E29EFA-BD57-8CC7-BF61-B03E4B6FF88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6435682" y="1637748"/>
                    <a:ext cx="1034414" cy="208800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Down-sample-n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8" name="矩形 397">
                    <a:extLst>
                      <a:ext uri="{FF2B5EF4-FFF2-40B4-BE49-F238E27FC236}">
                        <a16:creationId xmlns:a16="http://schemas.microsoft.com/office/drawing/2014/main" id="{0097C723-98C2-3C78-8D8F-96BDD2855C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6378431" y="1640671"/>
                    <a:ext cx="571301" cy="208800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Conv-1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99" name="直接箭头连接符 398">
                    <a:extLst>
                      <a:ext uri="{FF2B5EF4-FFF2-40B4-BE49-F238E27FC236}">
                        <a16:creationId xmlns:a16="http://schemas.microsoft.com/office/drawing/2014/main" id="{89002F95-42A6-FE1B-7989-6DC57236968A}"/>
                      </a:ext>
                    </a:extLst>
                  </p:cNvPr>
                  <p:cNvCxnSpPr>
                    <a:cxnSpLocks/>
                    <a:endCxn id="423" idx="2"/>
                  </p:cNvCxnSpPr>
                  <p:nvPr/>
                </p:nvCxnSpPr>
                <p:spPr>
                  <a:xfrm flipV="1">
                    <a:off x="14405934" y="2355993"/>
                    <a:ext cx="932088" cy="7753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00" name="直接箭头连接符 399">
                    <a:extLst>
                      <a:ext uri="{FF2B5EF4-FFF2-40B4-BE49-F238E27FC236}">
                        <a16:creationId xmlns:a16="http://schemas.microsoft.com/office/drawing/2014/main" id="{0589D761-3229-DDAF-CE16-E853886BBF80}"/>
                      </a:ext>
                    </a:extLst>
                  </p:cNvPr>
                  <p:cNvCxnSpPr>
                    <a:cxnSpLocks/>
                    <a:endCxn id="397" idx="2"/>
                  </p:cNvCxnSpPr>
                  <p:nvPr/>
                </p:nvCxnSpPr>
                <p:spPr>
                  <a:xfrm flipH="1">
                    <a:off x="17057289" y="1738385"/>
                    <a:ext cx="213099" cy="3763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01" name="直接箭头连接符 400">
                    <a:extLst>
                      <a:ext uri="{FF2B5EF4-FFF2-40B4-BE49-F238E27FC236}">
                        <a16:creationId xmlns:a16="http://schemas.microsoft.com/office/drawing/2014/main" id="{8E54DC9A-E3C8-4296-08E5-2DCA45310DA3}"/>
                      </a:ext>
                    </a:extLst>
                  </p:cNvPr>
                  <p:cNvCxnSpPr>
                    <a:cxnSpLocks/>
                    <a:endCxn id="394" idx="0"/>
                  </p:cNvCxnSpPr>
                  <p:nvPr/>
                </p:nvCxnSpPr>
                <p:spPr>
                  <a:xfrm flipV="1">
                    <a:off x="14444117" y="1750686"/>
                    <a:ext cx="196223" cy="1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402" name="组合 401">
                    <a:extLst>
                      <a:ext uri="{FF2B5EF4-FFF2-40B4-BE49-F238E27FC236}">
                        <a16:creationId xmlns:a16="http://schemas.microsoft.com/office/drawing/2014/main" id="{95ACC538-92E8-A595-F5CB-E3112701FA86}"/>
                      </a:ext>
                    </a:extLst>
                  </p:cNvPr>
                  <p:cNvGrpSpPr/>
                  <p:nvPr/>
                </p:nvGrpSpPr>
                <p:grpSpPr>
                  <a:xfrm>
                    <a:off x="13945575" y="2116274"/>
                    <a:ext cx="1500447" cy="968687"/>
                    <a:chOff x="3791355" y="846285"/>
                    <a:chExt cx="1500447" cy="968687"/>
                  </a:xfrm>
                </p:grpSpPr>
                <p:grpSp>
                  <p:nvGrpSpPr>
                    <p:cNvPr id="422" name="组合 421">
                      <a:extLst>
                        <a:ext uri="{FF2B5EF4-FFF2-40B4-BE49-F238E27FC236}">
                          <a16:creationId xmlns:a16="http://schemas.microsoft.com/office/drawing/2014/main" id="{A2F33F0E-5D78-4729-19E2-4AC9DFEAC6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1355" y="846285"/>
                      <a:ext cx="602373" cy="968687"/>
                      <a:chOff x="4334863" y="2372781"/>
                      <a:chExt cx="602373" cy="968687"/>
                    </a:xfrm>
                  </p:grpSpPr>
                  <p:sp>
                    <p:nvSpPr>
                      <p:cNvPr id="424" name="立方体 423">
                        <a:extLst>
                          <a:ext uri="{FF2B5EF4-FFF2-40B4-BE49-F238E27FC236}">
                            <a16:creationId xmlns:a16="http://schemas.microsoft.com/office/drawing/2014/main" id="{67A3CD1D-2172-666F-C6B1-B923E2580F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23084" y="2372781"/>
                        <a:ext cx="468000" cy="468000"/>
                      </a:xfrm>
                      <a:prstGeom prst="cube">
                        <a:avLst>
                          <a:gd name="adj" fmla="val 9822"/>
                        </a:avLst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lumMod val="7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425" name="文本框 424">
                        <a:extLst>
                          <a:ext uri="{FF2B5EF4-FFF2-40B4-BE49-F238E27FC236}">
                            <a16:creationId xmlns:a16="http://schemas.microsoft.com/office/drawing/2014/main" id="{44858567-22BC-9DF9-A37F-D7B26D97E6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34863" y="2418138"/>
                        <a:ext cx="602373" cy="923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CN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a:t>Feature map</a:t>
                        </a:r>
                        <a:endParaRPr kumimoji="0" lang="zh-CN" altLang="en-US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23" name="流程图: 汇总连接 422">
                      <a:extLst>
                        <a:ext uri="{FF2B5EF4-FFF2-40B4-BE49-F238E27FC236}">
                          <a16:creationId xmlns:a16="http://schemas.microsoft.com/office/drawing/2014/main" id="{1CE1FCDB-17FA-4E1C-C4D4-877D4CD9E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3802" y="1032004"/>
                      <a:ext cx="108000" cy="108000"/>
                    </a:xfrm>
                    <a:prstGeom prst="flowChartSummingJunction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403" name="直接箭头连接符 402">
                    <a:extLst>
                      <a:ext uri="{FF2B5EF4-FFF2-40B4-BE49-F238E27FC236}">
                        <a16:creationId xmlns:a16="http://schemas.microsoft.com/office/drawing/2014/main" id="{A1CD5011-5309-B053-9DAF-43A38C775F3E}"/>
                      </a:ext>
                    </a:extLst>
                  </p:cNvPr>
                  <p:cNvCxnSpPr>
                    <a:cxnSpLocks/>
                    <a:stCxn id="396" idx="4"/>
                    <a:endCxn id="405" idx="6"/>
                  </p:cNvCxnSpPr>
                  <p:nvPr/>
                </p:nvCxnSpPr>
                <p:spPr>
                  <a:xfrm>
                    <a:off x="16340972" y="1798927"/>
                    <a:ext cx="0" cy="50131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04" name="直接箭头连接符 403">
                    <a:extLst>
                      <a:ext uri="{FF2B5EF4-FFF2-40B4-BE49-F238E27FC236}">
                        <a16:creationId xmlns:a16="http://schemas.microsoft.com/office/drawing/2014/main" id="{E70471B0-1F25-88F5-EEA7-3C91D571C250}"/>
                      </a:ext>
                    </a:extLst>
                  </p:cNvPr>
                  <p:cNvCxnSpPr>
                    <a:cxnSpLocks/>
                    <a:stCxn id="407" idx="4"/>
                    <a:endCxn id="396" idx="2"/>
                  </p:cNvCxnSpPr>
                  <p:nvPr/>
                </p:nvCxnSpPr>
                <p:spPr>
                  <a:xfrm>
                    <a:off x="16121348" y="1744927"/>
                    <a:ext cx="165624" cy="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405" name="流程图: 或者 404">
                    <a:extLst>
                      <a:ext uri="{FF2B5EF4-FFF2-40B4-BE49-F238E27FC236}">
                        <a16:creationId xmlns:a16="http://schemas.microsoft.com/office/drawing/2014/main" id="{4DFBC24E-A537-5365-B5E7-E377EF8F899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6286972" y="2300246"/>
                    <a:ext cx="108000" cy="108000"/>
                  </a:xfrm>
                  <a:prstGeom prst="flowChartOr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406" name="直接箭头连接符 405">
                    <a:extLst>
                      <a:ext uri="{FF2B5EF4-FFF2-40B4-BE49-F238E27FC236}">
                        <a16:creationId xmlns:a16="http://schemas.microsoft.com/office/drawing/2014/main" id="{FC289436-055A-BCA3-88D1-C4E0B6A3BDC2}"/>
                      </a:ext>
                    </a:extLst>
                  </p:cNvPr>
                  <p:cNvCxnSpPr>
                    <a:cxnSpLocks/>
                    <a:stCxn id="414" idx="2"/>
                    <a:endCxn id="408" idx="0"/>
                  </p:cNvCxnSpPr>
                  <p:nvPr/>
                </p:nvCxnSpPr>
                <p:spPr>
                  <a:xfrm flipV="1">
                    <a:off x="15489554" y="1743912"/>
                    <a:ext cx="216801" cy="393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407" name="流程图: 或者 406">
                    <a:extLst>
                      <a:ext uri="{FF2B5EF4-FFF2-40B4-BE49-F238E27FC236}">
                        <a16:creationId xmlns:a16="http://schemas.microsoft.com/office/drawing/2014/main" id="{777293D7-DC8A-468E-37EF-30859B632C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6013348" y="1690927"/>
                    <a:ext cx="108000" cy="108000"/>
                  </a:xfrm>
                  <a:prstGeom prst="flowChartOr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08" name="流程图: 汇总连接 407">
                    <a:extLst>
                      <a:ext uri="{FF2B5EF4-FFF2-40B4-BE49-F238E27FC236}">
                        <a16:creationId xmlns:a16="http://schemas.microsoft.com/office/drawing/2014/main" id="{602BC2E8-C780-31D9-0B4B-533BAC12CD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5706355" y="1689912"/>
                    <a:ext cx="108000" cy="108000"/>
                  </a:xfrm>
                  <a:prstGeom prst="flowChartSummingJunction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409" name="直接箭头连接符 408">
                    <a:extLst>
                      <a:ext uri="{FF2B5EF4-FFF2-40B4-BE49-F238E27FC236}">
                        <a16:creationId xmlns:a16="http://schemas.microsoft.com/office/drawing/2014/main" id="{2E143F30-3C5B-BC65-22A6-E30E3AD985B1}"/>
                      </a:ext>
                    </a:extLst>
                  </p:cNvPr>
                  <p:cNvCxnSpPr>
                    <a:cxnSpLocks/>
                    <a:stCxn id="408" idx="4"/>
                    <a:endCxn id="407" idx="0"/>
                  </p:cNvCxnSpPr>
                  <p:nvPr/>
                </p:nvCxnSpPr>
                <p:spPr>
                  <a:xfrm>
                    <a:off x="15814355" y="1743912"/>
                    <a:ext cx="198993" cy="101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410" name="文本框 409">
                    <a:extLst>
                      <a:ext uri="{FF2B5EF4-FFF2-40B4-BE49-F238E27FC236}">
                        <a16:creationId xmlns:a16="http://schemas.microsoft.com/office/drawing/2014/main" id="{6BB796EC-BB95-AB5D-C73E-78660AD48C50}"/>
                      </a:ext>
                    </a:extLst>
                  </p:cNvPr>
                  <p:cNvSpPr txBox="1"/>
                  <p:nvPr/>
                </p:nvSpPr>
                <p:spPr>
                  <a:xfrm>
                    <a:off x="15953757" y="1310193"/>
                    <a:ext cx="2215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1" name="直接箭头连接符 410">
                    <a:extLst>
                      <a:ext uri="{FF2B5EF4-FFF2-40B4-BE49-F238E27FC236}">
                        <a16:creationId xmlns:a16="http://schemas.microsoft.com/office/drawing/2014/main" id="{82E550C4-5C83-3729-03EB-6E2935647BB7}"/>
                      </a:ext>
                    </a:extLst>
                  </p:cNvPr>
                  <p:cNvCxnSpPr>
                    <a:cxnSpLocks/>
                    <a:stCxn id="410" idx="2"/>
                    <a:endCxn id="407" idx="6"/>
                  </p:cNvCxnSpPr>
                  <p:nvPr/>
                </p:nvCxnSpPr>
                <p:spPr>
                  <a:xfrm>
                    <a:off x="16064510" y="1529482"/>
                    <a:ext cx="2838" cy="16144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412" name="文本框 411">
                    <a:extLst>
                      <a:ext uri="{FF2B5EF4-FFF2-40B4-BE49-F238E27FC236}">
                        <a16:creationId xmlns:a16="http://schemas.microsoft.com/office/drawing/2014/main" id="{3607825C-EC7E-E493-07B1-49EE6B52B2E1}"/>
                      </a:ext>
                    </a:extLst>
                  </p:cNvPr>
                  <p:cNvSpPr txBox="1"/>
                  <p:nvPr/>
                </p:nvSpPr>
                <p:spPr>
                  <a:xfrm>
                    <a:off x="15614491" y="1310654"/>
                    <a:ext cx="29172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-1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3" name="直接箭头连接符 412">
                    <a:extLst>
                      <a:ext uri="{FF2B5EF4-FFF2-40B4-BE49-F238E27FC236}">
                        <a16:creationId xmlns:a16="http://schemas.microsoft.com/office/drawing/2014/main" id="{7CC83FDA-A1F5-AB56-AB78-FE01CC72C226}"/>
                      </a:ext>
                    </a:extLst>
                  </p:cNvPr>
                  <p:cNvCxnSpPr>
                    <a:cxnSpLocks/>
                    <a:endCxn id="408" idx="6"/>
                  </p:cNvCxnSpPr>
                  <p:nvPr/>
                </p:nvCxnSpPr>
                <p:spPr>
                  <a:xfrm>
                    <a:off x="15760355" y="1516606"/>
                    <a:ext cx="1" cy="17330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414" name="矩形 413">
                    <a:extLst>
                      <a:ext uri="{FF2B5EF4-FFF2-40B4-BE49-F238E27FC236}">
                        <a16:creationId xmlns:a16="http://schemas.microsoft.com/office/drawing/2014/main" id="{3CCFF24B-D4CD-17C8-D9F4-31050DD359A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5060214" y="1643451"/>
                    <a:ext cx="649879" cy="208800"/>
                  </a:xfrm>
                  <a:prstGeom prst="rect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Sigmoid </a:t>
                    </a: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5" name="直接箭头连接符 414">
                    <a:extLst>
                      <a:ext uri="{FF2B5EF4-FFF2-40B4-BE49-F238E27FC236}">
                        <a16:creationId xmlns:a16="http://schemas.microsoft.com/office/drawing/2014/main" id="{BFD9E32E-37E5-BF68-6817-6785EE3E1DC9}"/>
                      </a:ext>
                    </a:extLst>
                  </p:cNvPr>
                  <p:cNvCxnSpPr>
                    <a:cxnSpLocks/>
                    <a:stCxn id="414" idx="1"/>
                    <a:endCxn id="423" idx="0"/>
                  </p:cNvCxnSpPr>
                  <p:nvPr/>
                </p:nvCxnSpPr>
                <p:spPr>
                  <a:xfrm>
                    <a:off x="15385154" y="2072791"/>
                    <a:ext cx="6868" cy="229202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16" name="直接箭头连接符 415">
                    <a:extLst>
                      <a:ext uri="{FF2B5EF4-FFF2-40B4-BE49-F238E27FC236}">
                        <a16:creationId xmlns:a16="http://schemas.microsoft.com/office/drawing/2014/main" id="{5674E002-532B-B5A8-FEA6-D2A47E8F3841}"/>
                      </a:ext>
                    </a:extLst>
                  </p:cNvPr>
                  <p:cNvCxnSpPr>
                    <a:cxnSpLocks/>
                    <a:stCxn id="423" idx="6"/>
                    <a:endCxn id="405" idx="0"/>
                  </p:cNvCxnSpPr>
                  <p:nvPr/>
                </p:nvCxnSpPr>
                <p:spPr>
                  <a:xfrm flipV="1">
                    <a:off x="15446022" y="2354246"/>
                    <a:ext cx="840950" cy="1747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17" name="直接箭头连接符 416">
                    <a:extLst>
                      <a:ext uri="{FF2B5EF4-FFF2-40B4-BE49-F238E27FC236}">
                        <a16:creationId xmlns:a16="http://schemas.microsoft.com/office/drawing/2014/main" id="{EBC99D2D-8ABA-FC15-9946-CC43F4309652}"/>
                      </a:ext>
                    </a:extLst>
                  </p:cNvPr>
                  <p:cNvCxnSpPr>
                    <a:cxnSpLocks/>
                    <a:stCxn id="405" idx="4"/>
                  </p:cNvCxnSpPr>
                  <p:nvPr/>
                </p:nvCxnSpPr>
                <p:spPr>
                  <a:xfrm flipV="1">
                    <a:off x="16394972" y="2352728"/>
                    <a:ext cx="1730177" cy="151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18" name="直接箭头连接符 417">
                    <a:extLst>
                      <a:ext uri="{FF2B5EF4-FFF2-40B4-BE49-F238E27FC236}">
                        <a16:creationId xmlns:a16="http://schemas.microsoft.com/office/drawing/2014/main" id="{D01C3E83-383D-BF9D-0189-60A5D1B295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676451" y="2361686"/>
                    <a:ext cx="359375" cy="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419" name="直接连接符 418">
                    <a:extLst>
                      <a:ext uri="{FF2B5EF4-FFF2-40B4-BE49-F238E27FC236}">
                        <a16:creationId xmlns:a16="http://schemas.microsoft.com/office/drawing/2014/main" id="{F4A01A0C-A43A-3940-DC48-597A4E8FA270}"/>
                      </a:ext>
                    </a:extLst>
                  </p:cNvPr>
                  <p:cNvCxnSpPr>
                    <a:cxnSpLocks/>
                    <a:stCxn id="394" idx="2"/>
                    <a:endCxn id="395" idx="0"/>
                  </p:cNvCxnSpPr>
                  <p:nvPr/>
                </p:nvCxnSpPr>
                <p:spPr>
                  <a:xfrm flipV="1">
                    <a:off x="14849140" y="1747852"/>
                    <a:ext cx="108545" cy="283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0" name="直接连接符 419">
                    <a:extLst>
                      <a:ext uri="{FF2B5EF4-FFF2-40B4-BE49-F238E27FC236}">
                        <a16:creationId xmlns:a16="http://schemas.microsoft.com/office/drawing/2014/main" id="{E75D8AB2-854A-C0C7-2C42-0A351C5B775F}"/>
                      </a:ext>
                    </a:extLst>
                  </p:cNvPr>
                  <p:cNvCxnSpPr>
                    <a:cxnSpLocks/>
                    <a:stCxn id="395" idx="2"/>
                    <a:endCxn id="414" idx="0"/>
                  </p:cNvCxnSpPr>
                  <p:nvPr/>
                </p:nvCxnSpPr>
                <p:spPr>
                  <a:xfrm flipV="1">
                    <a:off x="15166485" y="1747851"/>
                    <a:ext cx="114269" cy="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1" name="直接连接符 420">
                    <a:extLst>
                      <a:ext uri="{FF2B5EF4-FFF2-40B4-BE49-F238E27FC236}">
                        <a16:creationId xmlns:a16="http://schemas.microsoft.com/office/drawing/2014/main" id="{8206B2E6-2D38-23E9-7650-AC7CAAF19E70}"/>
                      </a:ext>
                    </a:extLst>
                  </p:cNvPr>
                  <p:cNvCxnSpPr>
                    <a:cxnSpLocks/>
                    <a:stCxn id="397" idx="0"/>
                    <a:endCxn id="398" idx="2"/>
                  </p:cNvCxnSpPr>
                  <p:nvPr/>
                </p:nvCxnSpPr>
                <p:spPr>
                  <a:xfrm flipH="1">
                    <a:off x="16768482" y="1742148"/>
                    <a:ext cx="80007" cy="292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393" name="矩形: 圆角 392">
                  <a:extLst>
                    <a:ext uri="{FF2B5EF4-FFF2-40B4-BE49-F238E27FC236}">
                      <a16:creationId xmlns:a16="http://schemas.microsoft.com/office/drawing/2014/main" id="{83E60BE6-2EC6-7F25-3548-8F16EC0477A4}"/>
                    </a:ext>
                  </a:extLst>
                </p:cNvPr>
                <p:cNvSpPr/>
                <p:nvPr/>
              </p:nvSpPr>
              <p:spPr>
                <a:xfrm>
                  <a:off x="8554690" y="3333078"/>
                  <a:ext cx="4035747" cy="1598838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FFC000">
                      <a:lumMod val="60000"/>
                      <a:lumOff val="4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426" name="组合 425">
              <a:extLst>
                <a:ext uri="{FF2B5EF4-FFF2-40B4-BE49-F238E27FC236}">
                  <a16:creationId xmlns:a16="http://schemas.microsoft.com/office/drawing/2014/main" id="{FB5D5076-0DC9-56DE-8F77-4B3C68AA2BCA}"/>
                </a:ext>
              </a:extLst>
            </p:cNvPr>
            <p:cNvGrpSpPr/>
            <p:nvPr/>
          </p:nvGrpSpPr>
          <p:grpSpPr>
            <a:xfrm>
              <a:off x="16041761" y="7992105"/>
              <a:ext cx="640322" cy="646331"/>
              <a:chOff x="625555" y="8385649"/>
              <a:chExt cx="640322" cy="646331"/>
            </a:xfrm>
          </p:grpSpPr>
          <p:sp>
            <p:nvSpPr>
              <p:cNvPr id="427" name="矩形 426">
                <a:extLst>
                  <a:ext uri="{FF2B5EF4-FFF2-40B4-BE49-F238E27FC236}">
                    <a16:creationId xmlns:a16="http://schemas.microsoft.com/office/drawing/2014/main" id="{C91C0A0C-4207-0A11-046B-BA3C5B233CE9}"/>
                  </a:ext>
                </a:extLst>
              </p:cNvPr>
              <p:cNvSpPr/>
              <p:nvPr/>
            </p:nvSpPr>
            <p:spPr>
              <a:xfrm>
                <a:off x="625555" y="8460649"/>
                <a:ext cx="57296" cy="12700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8" name="文本框 427">
                <a:extLst>
                  <a:ext uri="{FF2B5EF4-FFF2-40B4-BE49-F238E27FC236}">
                    <a16:creationId xmlns:a16="http://schemas.microsoft.com/office/drawing/2014/main" id="{C0256F16-1A14-BFEE-4ADC-D7D57A0875BF}"/>
                  </a:ext>
                </a:extLst>
              </p:cNvPr>
              <p:cNvSpPr txBox="1"/>
              <p:nvPr/>
            </p:nvSpPr>
            <p:spPr>
              <a:xfrm>
                <a:off x="671313" y="8385649"/>
                <a:ext cx="5945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DDM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9" name="组合 428">
              <a:extLst>
                <a:ext uri="{FF2B5EF4-FFF2-40B4-BE49-F238E27FC236}">
                  <a16:creationId xmlns:a16="http://schemas.microsoft.com/office/drawing/2014/main" id="{3978567D-9B48-3F6D-F07C-DE4C1F9DE695}"/>
                </a:ext>
              </a:extLst>
            </p:cNvPr>
            <p:cNvGrpSpPr/>
            <p:nvPr/>
          </p:nvGrpSpPr>
          <p:grpSpPr>
            <a:xfrm>
              <a:off x="16039419" y="7723006"/>
              <a:ext cx="1096946" cy="646331"/>
              <a:chOff x="16027599" y="7713844"/>
              <a:chExt cx="1096946" cy="646331"/>
            </a:xfrm>
          </p:grpSpPr>
          <p:sp>
            <p:nvSpPr>
              <p:cNvPr id="430" name="矩形 429">
                <a:extLst>
                  <a:ext uri="{FF2B5EF4-FFF2-40B4-BE49-F238E27FC236}">
                    <a16:creationId xmlns:a16="http://schemas.microsoft.com/office/drawing/2014/main" id="{2EB9A4FD-226F-1823-BEFF-8CB04DD859BC}"/>
                  </a:ext>
                </a:extLst>
              </p:cNvPr>
              <p:cNvSpPr/>
              <p:nvPr/>
            </p:nvSpPr>
            <p:spPr>
              <a:xfrm>
                <a:off x="16027599" y="7799319"/>
                <a:ext cx="57296" cy="127000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1" name="文本框 430">
                <a:extLst>
                  <a:ext uri="{FF2B5EF4-FFF2-40B4-BE49-F238E27FC236}">
                    <a16:creationId xmlns:a16="http://schemas.microsoft.com/office/drawing/2014/main" id="{8ABA5716-F325-803A-E8E5-701E620DF6DF}"/>
                  </a:ext>
                </a:extLst>
              </p:cNvPr>
              <p:cNvSpPr txBox="1"/>
              <p:nvPr/>
            </p:nvSpPr>
            <p:spPr>
              <a:xfrm>
                <a:off x="16069203" y="7713844"/>
                <a:ext cx="1055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Conv-4+ReLU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2" name="组合 431">
              <a:extLst>
                <a:ext uri="{FF2B5EF4-FFF2-40B4-BE49-F238E27FC236}">
                  <a16:creationId xmlns:a16="http://schemas.microsoft.com/office/drawing/2014/main" id="{E066D001-C36E-0128-83C6-60446494737F}"/>
                </a:ext>
              </a:extLst>
            </p:cNvPr>
            <p:cNvGrpSpPr/>
            <p:nvPr/>
          </p:nvGrpSpPr>
          <p:grpSpPr>
            <a:xfrm>
              <a:off x="16813220" y="6157015"/>
              <a:ext cx="1813382" cy="1080000"/>
              <a:chOff x="1289093" y="5969000"/>
              <a:chExt cx="1630525" cy="1714500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433" name="矩形 432">
                <a:extLst>
                  <a:ext uri="{FF2B5EF4-FFF2-40B4-BE49-F238E27FC236}">
                    <a16:creationId xmlns:a16="http://schemas.microsoft.com/office/drawing/2014/main" id="{FAF06FAE-6811-BBB3-76FB-CF0DDA7A5912}"/>
                  </a:ext>
                </a:extLst>
              </p:cNvPr>
              <p:cNvSpPr/>
              <p:nvPr/>
            </p:nvSpPr>
            <p:spPr>
              <a:xfrm>
                <a:off x="1289093" y="5969000"/>
                <a:ext cx="129479" cy="1714500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矩形 433">
                <a:extLst>
                  <a:ext uri="{FF2B5EF4-FFF2-40B4-BE49-F238E27FC236}">
                    <a16:creationId xmlns:a16="http://schemas.microsoft.com/office/drawing/2014/main" id="{E98EF2AB-5006-0B02-90A3-D8B1D8B5A024}"/>
                  </a:ext>
                </a:extLst>
              </p:cNvPr>
              <p:cNvSpPr/>
              <p:nvPr/>
            </p:nvSpPr>
            <p:spPr>
              <a:xfrm>
                <a:off x="1515383" y="6111875"/>
                <a:ext cx="129479" cy="1428750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矩形 434">
                <a:extLst>
                  <a:ext uri="{FF2B5EF4-FFF2-40B4-BE49-F238E27FC236}">
                    <a16:creationId xmlns:a16="http://schemas.microsoft.com/office/drawing/2014/main" id="{C57B8B29-BDBD-5E3E-A6ED-F1E194066B2A}"/>
                  </a:ext>
                </a:extLst>
              </p:cNvPr>
              <p:cNvSpPr/>
              <p:nvPr/>
            </p:nvSpPr>
            <p:spPr>
              <a:xfrm>
                <a:off x="1747909" y="6254750"/>
                <a:ext cx="129479" cy="1143000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矩形 435">
                <a:extLst>
                  <a:ext uri="{FF2B5EF4-FFF2-40B4-BE49-F238E27FC236}">
                    <a16:creationId xmlns:a16="http://schemas.microsoft.com/office/drawing/2014/main" id="{300964B8-908C-99A5-C838-53E6705CB627}"/>
                  </a:ext>
                </a:extLst>
              </p:cNvPr>
              <p:cNvSpPr/>
              <p:nvPr/>
            </p:nvSpPr>
            <p:spPr>
              <a:xfrm>
                <a:off x="1973583" y="6397625"/>
                <a:ext cx="129479" cy="857250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矩形 436">
                <a:extLst>
                  <a:ext uri="{FF2B5EF4-FFF2-40B4-BE49-F238E27FC236}">
                    <a16:creationId xmlns:a16="http://schemas.microsoft.com/office/drawing/2014/main" id="{FF000A25-974E-506F-7C2D-0F3FB6E676DB}"/>
                  </a:ext>
                </a:extLst>
              </p:cNvPr>
              <p:cNvSpPr/>
              <p:nvPr/>
            </p:nvSpPr>
            <p:spPr>
              <a:xfrm>
                <a:off x="2180747" y="6540500"/>
                <a:ext cx="129479" cy="57150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8" name="矩形 437">
                <a:extLst>
                  <a:ext uri="{FF2B5EF4-FFF2-40B4-BE49-F238E27FC236}">
                    <a16:creationId xmlns:a16="http://schemas.microsoft.com/office/drawing/2014/main" id="{A88CE6EA-B3E3-8B13-B4C3-4AEF9FA03D98}"/>
                  </a:ext>
                </a:extLst>
              </p:cNvPr>
              <p:cNvSpPr/>
              <p:nvPr/>
            </p:nvSpPr>
            <p:spPr>
              <a:xfrm>
                <a:off x="2354260" y="6642103"/>
                <a:ext cx="565358" cy="348223"/>
              </a:xfrm>
              <a:prstGeom prst="rect">
                <a:avLst/>
              </a:prstGeom>
              <a:solidFill>
                <a:srgbClr val="44546A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Conv-3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9" name="组合 438">
              <a:extLst>
                <a:ext uri="{FF2B5EF4-FFF2-40B4-BE49-F238E27FC236}">
                  <a16:creationId xmlns:a16="http://schemas.microsoft.com/office/drawing/2014/main" id="{8752EA81-0CB2-2B32-08E1-18C9B5F95D1A}"/>
                </a:ext>
              </a:extLst>
            </p:cNvPr>
            <p:cNvGrpSpPr/>
            <p:nvPr/>
          </p:nvGrpSpPr>
          <p:grpSpPr>
            <a:xfrm>
              <a:off x="16043524" y="7483004"/>
              <a:ext cx="1871960" cy="923330"/>
              <a:chOff x="625555" y="8385649"/>
              <a:chExt cx="2185034" cy="923330"/>
            </a:xfrm>
          </p:grpSpPr>
          <p:sp>
            <p:nvSpPr>
              <p:cNvPr id="440" name="矩形 439">
                <a:extLst>
                  <a:ext uri="{FF2B5EF4-FFF2-40B4-BE49-F238E27FC236}">
                    <a16:creationId xmlns:a16="http://schemas.microsoft.com/office/drawing/2014/main" id="{66A06148-0B91-7F07-4DC5-51C4900D3824}"/>
                  </a:ext>
                </a:extLst>
              </p:cNvPr>
              <p:cNvSpPr/>
              <p:nvPr/>
            </p:nvSpPr>
            <p:spPr>
              <a:xfrm>
                <a:off x="625555" y="8460649"/>
                <a:ext cx="57296" cy="127000"/>
              </a:xfrm>
              <a:prstGeom prst="rect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1" name="文本框 440">
                <a:extLst>
                  <a:ext uri="{FF2B5EF4-FFF2-40B4-BE49-F238E27FC236}">
                    <a16:creationId xmlns:a16="http://schemas.microsoft.com/office/drawing/2014/main" id="{B8AB6D3E-FE87-A09F-F6EC-F0D7F94CAADE}"/>
                  </a:ext>
                </a:extLst>
              </p:cNvPr>
              <p:cNvSpPr txBox="1"/>
              <p:nvPr/>
            </p:nvSpPr>
            <p:spPr>
              <a:xfrm>
                <a:off x="671313" y="8385649"/>
                <a:ext cx="21392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Conv-4+InstanceNorm+ReLU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42" name="图片 441">
              <a:extLst>
                <a:ext uri="{FF2B5EF4-FFF2-40B4-BE49-F238E27FC236}">
                  <a16:creationId xmlns:a16="http://schemas.microsoft.com/office/drawing/2014/main" id="{A7D7644B-5537-0DB8-774A-8B839B744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5975891" y="6703365"/>
              <a:ext cx="540000" cy="540000"/>
            </a:xfrm>
            <a:prstGeom prst="rect">
              <a:avLst/>
            </a:prstGeom>
          </p:spPr>
        </p:pic>
        <p:cxnSp>
          <p:nvCxnSpPr>
            <p:cNvPr id="443" name="直接箭头连接符 442">
              <a:extLst>
                <a:ext uri="{FF2B5EF4-FFF2-40B4-BE49-F238E27FC236}">
                  <a16:creationId xmlns:a16="http://schemas.microsoft.com/office/drawing/2014/main" id="{14230D12-EB36-DD4F-B21B-DEE0DEAB0358}"/>
                </a:ext>
              </a:extLst>
            </p:cNvPr>
            <p:cNvCxnSpPr>
              <a:cxnSpLocks/>
              <a:stCxn id="442" idx="3"/>
              <a:endCxn id="433" idx="1"/>
            </p:cNvCxnSpPr>
            <p:nvPr/>
          </p:nvCxnSpPr>
          <p:spPr>
            <a:xfrm flipV="1">
              <a:off x="16515891" y="6697015"/>
              <a:ext cx="297329" cy="27635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4" name="文本框 443">
              <a:extLst>
                <a:ext uri="{FF2B5EF4-FFF2-40B4-BE49-F238E27FC236}">
                  <a16:creationId xmlns:a16="http://schemas.microsoft.com/office/drawing/2014/main" id="{1411173F-AB45-E09C-7906-8C9104B4D3C3}"/>
                </a:ext>
              </a:extLst>
            </p:cNvPr>
            <p:cNvSpPr txBox="1"/>
            <p:nvPr/>
          </p:nvSpPr>
          <p:spPr>
            <a:xfrm>
              <a:off x="16884145" y="5849698"/>
              <a:ext cx="1259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Discriminator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5" name="矩形: 圆角 444">
              <a:extLst>
                <a:ext uri="{FF2B5EF4-FFF2-40B4-BE49-F238E27FC236}">
                  <a16:creationId xmlns:a16="http://schemas.microsoft.com/office/drawing/2014/main" id="{19534DBB-F2BB-74C4-54AA-B55961448CCE}"/>
                </a:ext>
              </a:extLst>
            </p:cNvPr>
            <p:cNvSpPr/>
            <p:nvPr/>
          </p:nvSpPr>
          <p:spPr>
            <a:xfrm>
              <a:off x="15859050" y="5868701"/>
              <a:ext cx="2832794" cy="4068000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矩形 445">
              <a:extLst>
                <a:ext uri="{FF2B5EF4-FFF2-40B4-BE49-F238E27FC236}">
                  <a16:creationId xmlns:a16="http://schemas.microsoft.com/office/drawing/2014/main" id="{CF1DAAD0-D01A-D9E8-0E0B-87705B34F39E}"/>
                </a:ext>
              </a:extLst>
            </p:cNvPr>
            <p:cNvSpPr/>
            <p:nvPr/>
          </p:nvSpPr>
          <p:spPr>
            <a:xfrm>
              <a:off x="16956527" y="6156510"/>
              <a:ext cx="72000" cy="1080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7" name="矩形 446">
              <a:extLst>
                <a:ext uri="{FF2B5EF4-FFF2-40B4-BE49-F238E27FC236}">
                  <a16:creationId xmlns:a16="http://schemas.microsoft.com/office/drawing/2014/main" id="{E4FFB764-E122-9A03-31DD-49B5A1FB26FF}"/>
                </a:ext>
              </a:extLst>
            </p:cNvPr>
            <p:cNvSpPr/>
            <p:nvPr/>
          </p:nvSpPr>
          <p:spPr>
            <a:xfrm>
              <a:off x="17214800" y="6246510"/>
              <a:ext cx="72000" cy="900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8" name="矩形 447">
              <a:extLst>
                <a:ext uri="{FF2B5EF4-FFF2-40B4-BE49-F238E27FC236}">
                  <a16:creationId xmlns:a16="http://schemas.microsoft.com/office/drawing/2014/main" id="{542E9965-CD0F-10F2-C6E9-D5A094AB679F}"/>
                </a:ext>
              </a:extLst>
            </p:cNvPr>
            <p:cNvSpPr/>
            <p:nvPr/>
          </p:nvSpPr>
          <p:spPr>
            <a:xfrm>
              <a:off x="17458914" y="6336510"/>
              <a:ext cx="72000" cy="720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9" name="矩形 448">
              <a:extLst>
                <a:ext uri="{FF2B5EF4-FFF2-40B4-BE49-F238E27FC236}">
                  <a16:creationId xmlns:a16="http://schemas.microsoft.com/office/drawing/2014/main" id="{3D3D824F-40EF-29CE-201F-B2FB6443612B}"/>
                </a:ext>
              </a:extLst>
            </p:cNvPr>
            <p:cNvSpPr/>
            <p:nvPr/>
          </p:nvSpPr>
          <p:spPr>
            <a:xfrm>
              <a:off x="17709020" y="6428098"/>
              <a:ext cx="72000" cy="540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50" name="直接箭头连接符 449">
              <a:extLst>
                <a:ext uri="{FF2B5EF4-FFF2-40B4-BE49-F238E27FC236}">
                  <a16:creationId xmlns:a16="http://schemas.microsoft.com/office/drawing/2014/main" id="{DBA322C8-25FE-39A4-939D-779358406C05}"/>
                </a:ext>
              </a:extLst>
            </p:cNvPr>
            <p:cNvCxnSpPr>
              <a:cxnSpLocks/>
              <a:stCxn id="454" idx="3"/>
              <a:endCxn id="433" idx="1"/>
            </p:cNvCxnSpPr>
            <p:nvPr/>
          </p:nvCxnSpPr>
          <p:spPr>
            <a:xfrm>
              <a:off x="16511735" y="6413841"/>
              <a:ext cx="301485" cy="28317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451" name="组合 450">
              <a:extLst>
                <a:ext uri="{FF2B5EF4-FFF2-40B4-BE49-F238E27FC236}">
                  <a16:creationId xmlns:a16="http://schemas.microsoft.com/office/drawing/2014/main" id="{34E5D31E-114B-0E71-4254-5FF210F866B8}"/>
                </a:ext>
              </a:extLst>
            </p:cNvPr>
            <p:cNvGrpSpPr/>
            <p:nvPr/>
          </p:nvGrpSpPr>
          <p:grpSpPr>
            <a:xfrm>
              <a:off x="10320941" y="8094912"/>
              <a:ext cx="2349085" cy="369332"/>
              <a:chOff x="3873915" y="8797924"/>
              <a:chExt cx="2349085" cy="369332"/>
            </a:xfrm>
          </p:grpSpPr>
          <p:sp>
            <p:nvSpPr>
              <p:cNvPr id="452" name="矩形 451">
                <a:extLst>
                  <a:ext uri="{FF2B5EF4-FFF2-40B4-BE49-F238E27FC236}">
                    <a16:creationId xmlns:a16="http://schemas.microsoft.com/office/drawing/2014/main" id="{321A4685-3F1E-4C7B-4E1D-1A7EACC5D165}"/>
                  </a:ext>
                </a:extLst>
              </p:cNvPr>
              <p:cNvSpPr/>
              <p:nvPr/>
            </p:nvSpPr>
            <p:spPr>
              <a:xfrm>
                <a:off x="3873915" y="8872924"/>
                <a:ext cx="57296" cy="127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3" name="文本框 452">
                <a:extLst>
                  <a:ext uri="{FF2B5EF4-FFF2-40B4-BE49-F238E27FC236}">
                    <a16:creationId xmlns:a16="http://schemas.microsoft.com/office/drawing/2014/main" id="{00AF8444-A836-9B4C-EF3A-A39D800933B6}"/>
                  </a:ext>
                </a:extLst>
              </p:cNvPr>
              <p:cNvSpPr txBox="1"/>
              <p:nvPr/>
            </p:nvSpPr>
            <p:spPr>
              <a:xfrm>
                <a:off x="3919673" y="8797924"/>
                <a:ext cx="230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BRM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54" name="图片 453">
              <a:extLst>
                <a:ext uri="{FF2B5EF4-FFF2-40B4-BE49-F238E27FC236}">
                  <a16:creationId xmlns:a16="http://schemas.microsoft.com/office/drawing/2014/main" id="{82962D4E-C291-83C6-046C-AD4029F4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5971735" y="6143841"/>
              <a:ext cx="540000" cy="540000"/>
            </a:xfrm>
            <a:prstGeom prst="rect">
              <a:avLst/>
            </a:prstGeom>
          </p:spPr>
        </p:pic>
        <p:sp>
          <p:nvSpPr>
            <p:cNvPr id="455" name="文本框 454">
              <a:extLst>
                <a:ext uri="{FF2B5EF4-FFF2-40B4-BE49-F238E27FC236}">
                  <a16:creationId xmlns:a16="http://schemas.microsoft.com/office/drawing/2014/main" id="{D833D2B9-BC06-C4A1-9273-1435DFA44BD5}"/>
                </a:ext>
              </a:extLst>
            </p:cNvPr>
            <p:cNvSpPr txBox="1"/>
            <p:nvPr/>
          </p:nvSpPr>
          <p:spPr>
            <a:xfrm>
              <a:off x="17679372" y="6944494"/>
              <a:ext cx="1272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Real/fake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56" name="直接箭头连接符 455">
              <a:extLst>
                <a:ext uri="{FF2B5EF4-FFF2-40B4-BE49-F238E27FC236}">
                  <a16:creationId xmlns:a16="http://schemas.microsoft.com/office/drawing/2014/main" id="{64AD6E98-020D-AD9A-08E3-EE7A4B667A6F}"/>
                </a:ext>
              </a:extLst>
            </p:cNvPr>
            <p:cNvCxnSpPr>
              <a:cxnSpLocks/>
              <a:stCxn id="438" idx="2"/>
              <a:endCxn id="455" idx="0"/>
            </p:cNvCxnSpPr>
            <p:nvPr/>
          </p:nvCxnSpPr>
          <p:spPr>
            <a:xfrm>
              <a:off x="18312222" y="6800370"/>
              <a:ext cx="3585" cy="1441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7" name="连接符: 肘形 456">
              <a:extLst>
                <a:ext uri="{FF2B5EF4-FFF2-40B4-BE49-F238E27FC236}">
                  <a16:creationId xmlns:a16="http://schemas.microsoft.com/office/drawing/2014/main" id="{5E97AAB6-7A66-8704-9B03-51FDA920048F}"/>
                </a:ext>
              </a:extLst>
            </p:cNvPr>
            <p:cNvCxnSpPr>
              <a:cxnSpLocks/>
              <a:stCxn id="484" idx="2"/>
              <a:endCxn id="483" idx="0"/>
            </p:cNvCxnSpPr>
            <p:nvPr/>
          </p:nvCxnSpPr>
          <p:spPr>
            <a:xfrm rot="10800000" flipV="1">
              <a:off x="17818730" y="8762474"/>
              <a:ext cx="178657" cy="488138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8" name="直接箭头连接符 457">
              <a:extLst>
                <a:ext uri="{FF2B5EF4-FFF2-40B4-BE49-F238E27FC236}">
                  <a16:creationId xmlns:a16="http://schemas.microsoft.com/office/drawing/2014/main" id="{ED238E38-DDD6-7D82-533B-205063BD0458}"/>
                </a:ext>
              </a:extLst>
            </p:cNvPr>
            <p:cNvCxnSpPr>
              <a:cxnSpLocks/>
              <a:stCxn id="398" idx="0"/>
              <a:endCxn id="396" idx="6"/>
            </p:cNvCxnSpPr>
            <p:nvPr/>
          </p:nvCxnSpPr>
          <p:spPr>
            <a:xfrm flipH="1" flipV="1">
              <a:off x="13580217" y="8965330"/>
              <a:ext cx="164710" cy="1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459" name="组合 458">
              <a:extLst>
                <a:ext uri="{FF2B5EF4-FFF2-40B4-BE49-F238E27FC236}">
                  <a16:creationId xmlns:a16="http://schemas.microsoft.com/office/drawing/2014/main" id="{1F52DEE3-5FF4-EBEE-779D-D5444BEC9D92}"/>
                </a:ext>
              </a:extLst>
            </p:cNvPr>
            <p:cNvGrpSpPr/>
            <p:nvPr/>
          </p:nvGrpSpPr>
          <p:grpSpPr>
            <a:xfrm>
              <a:off x="15979838" y="8200226"/>
              <a:ext cx="2530709" cy="2030412"/>
              <a:chOff x="15953672" y="8437590"/>
              <a:chExt cx="2530709" cy="2030412"/>
            </a:xfrm>
          </p:grpSpPr>
          <p:grpSp>
            <p:nvGrpSpPr>
              <p:cNvPr id="460" name="组合 459">
                <a:extLst>
                  <a:ext uri="{FF2B5EF4-FFF2-40B4-BE49-F238E27FC236}">
                    <a16:creationId xmlns:a16="http://schemas.microsoft.com/office/drawing/2014/main" id="{1877EC4C-6FA5-7B92-023C-B7BFD506B654}"/>
                  </a:ext>
                </a:extLst>
              </p:cNvPr>
              <p:cNvGrpSpPr/>
              <p:nvPr/>
            </p:nvGrpSpPr>
            <p:grpSpPr>
              <a:xfrm>
                <a:off x="15953672" y="8437590"/>
                <a:ext cx="2530709" cy="1715692"/>
                <a:chOff x="10897965" y="10640396"/>
                <a:chExt cx="2530709" cy="1715692"/>
              </a:xfrm>
            </p:grpSpPr>
            <p:grpSp>
              <p:nvGrpSpPr>
                <p:cNvPr id="465" name="组合 464">
                  <a:extLst>
                    <a:ext uri="{FF2B5EF4-FFF2-40B4-BE49-F238E27FC236}">
                      <a16:creationId xmlns:a16="http://schemas.microsoft.com/office/drawing/2014/main" id="{5002B0AA-C65D-29C3-8C6B-44FF1B9651D7}"/>
                    </a:ext>
                  </a:extLst>
                </p:cNvPr>
                <p:cNvGrpSpPr/>
                <p:nvPr/>
              </p:nvGrpSpPr>
              <p:grpSpPr>
                <a:xfrm>
                  <a:off x="10897965" y="10671516"/>
                  <a:ext cx="2530709" cy="1684572"/>
                  <a:chOff x="13616838" y="3269066"/>
                  <a:chExt cx="2530709" cy="1684572"/>
                </a:xfrm>
              </p:grpSpPr>
              <p:grpSp>
                <p:nvGrpSpPr>
                  <p:cNvPr id="467" name="组合 466">
                    <a:extLst>
                      <a:ext uri="{FF2B5EF4-FFF2-40B4-BE49-F238E27FC236}">
                        <a16:creationId xmlns:a16="http://schemas.microsoft.com/office/drawing/2014/main" id="{04F8BAA5-ADEB-B5F5-C1C5-09990D29CC84}"/>
                      </a:ext>
                    </a:extLst>
                  </p:cNvPr>
                  <p:cNvGrpSpPr/>
                  <p:nvPr/>
                </p:nvGrpSpPr>
                <p:grpSpPr>
                  <a:xfrm>
                    <a:off x="14216586" y="3269066"/>
                    <a:ext cx="1930786" cy="1684572"/>
                    <a:chOff x="21674373" y="1299870"/>
                    <a:chExt cx="1930786" cy="1684572"/>
                  </a:xfrm>
                </p:grpSpPr>
                <p:sp>
                  <p:nvSpPr>
                    <p:cNvPr id="469" name="矩形 468">
                      <a:extLst>
                        <a:ext uri="{FF2B5EF4-FFF2-40B4-BE49-F238E27FC236}">
                          <a16:creationId xmlns:a16="http://schemas.microsoft.com/office/drawing/2014/main" id="{CFD2D124-0FE0-9BC2-0DC0-8B4AFD975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25760" y="1670858"/>
                      <a:ext cx="906081" cy="216000"/>
                    </a:xfrm>
                    <a:prstGeom prst="rect">
                      <a:avLst/>
                    </a:prstGeom>
                    <a:solidFill>
                      <a:srgbClr val="4472C4"/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AvgPooling</a:t>
                      </a:r>
                      <a:r>
                        <a:rPr kumimoji="0" lang="en-US" altLang="zh-CN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-k</a:t>
                      </a: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0" name="矩形 469">
                      <a:extLst>
                        <a:ext uri="{FF2B5EF4-FFF2-40B4-BE49-F238E27FC236}">
                          <a16:creationId xmlns:a16="http://schemas.microsoft.com/office/drawing/2014/main" id="{A296CC86-720F-6764-C255-13ED6348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93389" y="1966781"/>
                      <a:ext cx="570852" cy="216000"/>
                    </a:xfrm>
                    <a:prstGeom prst="rect">
                      <a:avLst/>
                    </a:prstGeom>
                    <a:solidFill>
                      <a:srgbClr val="4472C4"/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Conv-3</a:t>
                      </a: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71" name="直接箭头连接符 470">
                      <a:extLst>
                        <a:ext uri="{FF2B5EF4-FFF2-40B4-BE49-F238E27FC236}">
                          <a16:creationId xmlns:a16="http://schemas.microsoft.com/office/drawing/2014/main" id="{E92E1327-39AD-47D8-AAFC-B94EAB11D3E1}"/>
                        </a:ext>
                      </a:extLst>
                    </p:cNvPr>
                    <p:cNvCxnSpPr>
                      <a:cxnSpLocks/>
                      <a:stCxn id="477" idx="3"/>
                      <a:endCxn id="483" idx="2"/>
                    </p:cNvCxnSpPr>
                    <p:nvPr/>
                  </p:nvCxnSpPr>
                  <p:spPr>
                    <a:xfrm flipV="1">
                      <a:off x="22695426" y="2373136"/>
                      <a:ext cx="164090" cy="1027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grpSp>
                  <p:nvGrpSpPr>
                    <p:cNvPr id="472" name="组合 471">
                      <a:extLst>
                        <a:ext uri="{FF2B5EF4-FFF2-40B4-BE49-F238E27FC236}">
                          <a16:creationId xmlns:a16="http://schemas.microsoft.com/office/drawing/2014/main" id="{BD2D4FBB-1B40-006C-E207-60A243096E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59516" y="1574015"/>
                      <a:ext cx="745643" cy="973470"/>
                      <a:chOff x="1997255" y="1237600"/>
                      <a:chExt cx="745643" cy="973470"/>
                    </a:xfrm>
                  </p:grpSpPr>
                  <p:grpSp>
                    <p:nvGrpSpPr>
                      <p:cNvPr id="482" name="组合 481">
                        <a:extLst>
                          <a:ext uri="{FF2B5EF4-FFF2-40B4-BE49-F238E27FC236}">
                            <a16:creationId xmlns:a16="http://schemas.microsoft.com/office/drawing/2014/main" id="{CDD3C504-11E7-83C3-8F5E-5BA238386B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53109" y="1237600"/>
                        <a:ext cx="589789" cy="973470"/>
                        <a:chOff x="2696617" y="2764096"/>
                        <a:chExt cx="589789" cy="973470"/>
                      </a:xfrm>
                    </p:grpSpPr>
                    <p:sp>
                      <p:nvSpPr>
                        <p:cNvPr id="484" name="立方体 483">
                          <a:extLst>
                            <a:ext uri="{FF2B5EF4-FFF2-40B4-BE49-F238E27FC236}">
                              <a16:creationId xmlns:a16="http://schemas.microsoft.com/office/drawing/2014/main" id="{A805DE7E-B2EE-77FC-AE6D-1931FCB662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73420" y="2764096"/>
                          <a:ext cx="469577" cy="468000"/>
                        </a:xfrm>
                        <a:prstGeom prst="cube">
                          <a:avLst>
                            <a:gd name="adj" fmla="val 9822"/>
                          </a:avLst>
                        </a:prstGeom>
                        <a:solidFill>
                          <a:srgbClr val="4472C4"/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等线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5" name="文本框 484">
                          <a:extLst>
                            <a:ext uri="{FF2B5EF4-FFF2-40B4-BE49-F238E27FC236}">
                              <a16:creationId xmlns:a16="http://schemas.microsoft.com/office/drawing/2014/main" id="{C8B7FA1F-21E8-CFCB-D354-4962010E2D8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696617" y="2814236"/>
                          <a:ext cx="589789" cy="9233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Feature map</a:t>
                          </a:r>
                          <a:endParaRPr kumimoji="0" lang="zh-CN" altLang="en-US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83" name="流程图: 汇总连接 482">
                        <a:extLst>
                          <a:ext uri="{FF2B5EF4-FFF2-40B4-BE49-F238E27FC236}">
                            <a16:creationId xmlns:a16="http://schemas.microsoft.com/office/drawing/2014/main" id="{106FF864-360A-F48B-B617-28EDD3163C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7255" y="1982721"/>
                        <a:ext cx="108000" cy="108000"/>
                      </a:xfrm>
                      <a:prstGeom prst="flowChartSummingJunction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473" name="直接箭头连接符 472">
                      <a:extLst>
                        <a:ext uri="{FF2B5EF4-FFF2-40B4-BE49-F238E27FC236}">
                          <a16:creationId xmlns:a16="http://schemas.microsoft.com/office/drawing/2014/main" id="{D138E13E-42A5-1311-3851-C45C386366EC}"/>
                        </a:ext>
                      </a:extLst>
                    </p:cNvPr>
                    <p:cNvCxnSpPr>
                      <a:cxnSpLocks/>
                      <a:stCxn id="483" idx="6"/>
                      <a:endCxn id="474" idx="1"/>
                    </p:cNvCxnSpPr>
                    <p:nvPr/>
                  </p:nvCxnSpPr>
                  <p:spPr>
                    <a:xfrm flipV="1">
                      <a:off x="22967516" y="2372442"/>
                      <a:ext cx="168023" cy="694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00B05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sp>
                  <p:nvSpPr>
                    <p:cNvPr id="474" name="矩形 473">
                      <a:extLst>
                        <a:ext uri="{FF2B5EF4-FFF2-40B4-BE49-F238E27FC236}">
                          <a16:creationId xmlns:a16="http://schemas.microsoft.com/office/drawing/2014/main" id="{02C8D288-9527-F741-E188-EB0C0F23E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35539" y="2264442"/>
                      <a:ext cx="333567" cy="216000"/>
                    </a:xfrm>
                    <a:prstGeom prst="rect">
                      <a:avLst/>
                    </a:prstGeom>
                    <a:solidFill>
                      <a:srgbClr val="4472C4"/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cat</a:t>
                      </a: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75" name="直接箭头连接符 474">
                      <a:extLst>
                        <a:ext uri="{FF2B5EF4-FFF2-40B4-BE49-F238E27FC236}">
                          <a16:creationId xmlns:a16="http://schemas.microsoft.com/office/drawing/2014/main" id="{A097A37F-6BE6-B3E5-C42F-C4BA68E6DB0F}"/>
                        </a:ext>
                      </a:extLst>
                    </p:cNvPr>
                    <p:cNvCxnSpPr>
                      <a:cxnSpLocks/>
                      <a:stCxn id="474" idx="2"/>
                    </p:cNvCxnSpPr>
                    <p:nvPr/>
                  </p:nvCxnSpPr>
                  <p:spPr>
                    <a:xfrm flipH="1">
                      <a:off x="23302322" y="2480442"/>
                      <a:ext cx="1" cy="50400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sp>
                  <p:nvSpPr>
                    <p:cNvPr id="476" name="文本框 475">
                      <a:extLst>
                        <a:ext uri="{FF2B5EF4-FFF2-40B4-BE49-F238E27FC236}">
                          <a16:creationId xmlns:a16="http://schemas.microsoft.com/office/drawing/2014/main" id="{20B1E46D-0ED7-0F84-7D39-4686A7934F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905234" y="1299870"/>
                      <a:ext cx="76737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DDM</a:t>
                      </a:r>
                      <a:endParaRPr kumimoji="0" lang="zh-CN" altLang="en-US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7" name="矩形 476">
                      <a:extLst>
                        <a:ext uri="{FF2B5EF4-FFF2-40B4-BE49-F238E27FC236}">
                          <a16:creationId xmlns:a16="http://schemas.microsoft.com/office/drawing/2014/main" id="{DE6C0A96-1CA0-6E0D-40FD-F1B993DE33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65172" y="2266163"/>
                      <a:ext cx="830254" cy="216000"/>
                    </a:xfrm>
                    <a:prstGeom prst="rect">
                      <a:avLst/>
                    </a:prstGeom>
                    <a:solidFill>
                      <a:srgbClr val="4472C4"/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LeakyReLU</a:t>
                      </a: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78" name="直接箭头连接符 477">
                      <a:extLst>
                        <a:ext uri="{FF2B5EF4-FFF2-40B4-BE49-F238E27FC236}">
                          <a16:creationId xmlns:a16="http://schemas.microsoft.com/office/drawing/2014/main" id="{A919BAF0-EAEB-FFED-87A6-325538A1F439}"/>
                        </a:ext>
                      </a:extLst>
                    </p:cNvPr>
                    <p:cNvCxnSpPr>
                      <a:cxnSpLocks/>
                      <a:endCxn id="469" idx="1"/>
                    </p:cNvCxnSpPr>
                    <p:nvPr/>
                  </p:nvCxnSpPr>
                  <p:spPr>
                    <a:xfrm flipV="1">
                      <a:off x="21674373" y="1778858"/>
                      <a:ext cx="151387" cy="2381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79" name="直接连接符 478">
                      <a:extLst>
                        <a:ext uri="{FF2B5EF4-FFF2-40B4-BE49-F238E27FC236}">
                          <a16:creationId xmlns:a16="http://schemas.microsoft.com/office/drawing/2014/main" id="{59AEE385-BDCE-94FE-6CBC-5ACBBDB41902}"/>
                        </a:ext>
                      </a:extLst>
                    </p:cNvPr>
                    <p:cNvCxnSpPr>
                      <a:cxnSpLocks/>
                      <a:stCxn id="470" idx="0"/>
                      <a:endCxn id="469" idx="2"/>
                    </p:cNvCxnSpPr>
                    <p:nvPr/>
                  </p:nvCxnSpPr>
                  <p:spPr>
                    <a:xfrm flipH="1" flipV="1">
                      <a:off x="22278801" y="1886858"/>
                      <a:ext cx="14" cy="79923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80" name="直接连接符 479">
                      <a:extLst>
                        <a:ext uri="{FF2B5EF4-FFF2-40B4-BE49-F238E27FC236}">
                          <a16:creationId xmlns:a16="http://schemas.microsoft.com/office/drawing/2014/main" id="{26824A05-B2B0-1A1A-046D-970040F8FBD3}"/>
                        </a:ext>
                      </a:extLst>
                    </p:cNvPr>
                    <p:cNvCxnSpPr>
                      <a:cxnSpLocks/>
                      <a:stCxn id="477" idx="0"/>
                      <a:endCxn id="470" idx="2"/>
                    </p:cNvCxnSpPr>
                    <p:nvPr/>
                  </p:nvCxnSpPr>
                  <p:spPr>
                    <a:xfrm flipH="1" flipV="1">
                      <a:off x="22278815" y="2182781"/>
                      <a:ext cx="1484" cy="83382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81" name="直接连接符 480">
                      <a:extLst>
                        <a:ext uri="{FF2B5EF4-FFF2-40B4-BE49-F238E27FC236}">
                          <a16:creationId xmlns:a16="http://schemas.microsoft.com/office/drawing/2014/main" id="{79655666-8647-8CD4-FEBE-CFE64A26EA72}"/>
                        </a:ext>
                      </a:extLst>
                    </p:cNvPr>
                    <p:cNvCxnSpPr>
                      <a:cxnSpLocks/>
                      <a:stCxn id="474" idx="0"/>
                      <a:endCxn id="484" idx="3"/>
                    </p:cNvCxnSpPr>
                    <p:nvPr/>
                  </p:nvCxnSpPr>
                  <p:spPr>
                    <a:xfrm flipV="1">
                      <a:off x="23302323" y="2042015"/>
                      <a:ext cx="1655" cy="222427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468" name="矩形: 圆角 467">
                    <a:extLst>
                      <a:ext uri="{FF2B5EF4-FFF2-40B4-BE49-F238E27FC236}">
                        <a16:creationId xmlns:a16="http://schemas.microsoft.com/office/drawing/2014/main" id="{FAD29D9A-5ADD-F03C-EC21-C08D89185CFB}"/>
                      </a:ext>
                    </a:extLst>
                  </p:cNvPr>
                  <p:cNvSpPr/>
                  <p:nvPr/>
                </p:nvSpPr>
                <p:spPr>
                  <a:xfrm>
                    <a:off x="13616838" y="3325349"/>
                    <a:ext cx="2530709" cy="1509586"/>
                  </a:xfrm>
                  <a:prstGeom prst="roundRect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466" name="直接箭头连接符 465">
                  <a:extLst>
                    <a:ext uri="{FF2B5EF4-FFF2-40B4-BE49-F238E27FC236}">
                      <a16:creationId xmlns:a16="http://schemas.microsoft.com/office/drawing/2014/main" id="{44B291A2-0009-4D78-BA8B-C5207D400A1C}"/>
                    </a:ext>
                  </a:extLst>
                </p:cNvPr>
                <p:cNvCxnSpPr>
                  <a:cxnSpLocks/>
                  <a:endCxn id="484" idx="0"/>
                </p:cNvCxnSpPr>
                <p:nvPr/>
              </p:nvCxnSpPr>
              <p:spPr>
                <a:xfrm>
                  <a:off x="13173285" y="10640396"/>
                  <a:ext cx="0" cy="30526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461" name="文本框 460">
                <a:extLst>
                  <a:ext uri="{FF2B5EF4-FFF2-40B4-BE49-F238E27FC236}">
                    <a16:creationId xmlns:a16="http://schemas.microsoft.com/office/drawing/2014/main" id="{D6129CF2-DE51-A28E-005B-864599C7845A}"/>
                  </a:ext>
                </a:extLst>
              </p:cNvPr>
              <p:cNvSpPr txBox="1"/>
              <p:nvPr/>
            </p:nvSpPr>
            <p:spPr>
              <a:xfrm>
                <a:off x="16154233" y="9668316"/>
                <a:ext cx="1638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whole image feature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文本框 461">
                <a:extLst>
                  <a:ext uri="{FF2B5EF4-FFF2-40B4-BE49-F238E27FC236}">
                    <a16:creationId xmlns:a16="http://schemas.microsoft.com/office/drawing/2014/main" id="{373A9189-98DD-94B9-BA34-07174AA6CEB9}"/>
                  </a:ext>
                </a:extLst>
              </p:cNvPr>
              <p:cNvSpPr txBox="1"/>
              <p:nvPr/>
            </p:nvSpPr>
            <p:spPr>
              <a:xfrm>
                <a:off x="16168429" y="9821671"/>
                <a:ext cx="1438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local defect feature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3" name="直接箭头连接符 462">
                <a:extLst>
                  <a:ext uri="{FF2B5EF4-FFF2-40B4-BE49-F238E27FC236}">
                    <a16:creationId xmlns:a16="http://schemas.microsoft.com/office/drawing/2014/main" id="{8CB76D8D-18A9-7E61-C03B-8DD76B03CC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75508" y="9923405"/>
                <a:ext cx="144000" cy="6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64" name="直接连接符 463">
                <a:extLst>
                  <a:ext uri="{FF2B5EF4-FFF2-40B4-BE49-F238E27FC236}">
                    <a16:creationId xmlns:a16="http://schemas.microsoft.com/office/drawing/2014/main" id="{AE5821D5-D7A3-DC89-C95B-61BC3AD8E9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6147508" y="9699116"/>
                <a:ext cx="0" cy="14400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486" name="图片 485">
              <a:extLst>
                <a:ext uri="{FF2B5EF4-FFF2-40B4-BE49-F238E27FC236}">
                  <a16:creationId xmlns:a16="http://schemas.microsoft.com/office/drawing/2014/main" id="{1D9E20B3-C92F-7442-090F-6FBACB8B1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6045835" y="8461751"/>
              <a:ext cx="540000" cy="540000"/>
            </a:xfrm>
            <a:prstGeom prst="rect">
              <a:avLst/>
            </a:prstGeom>
          </p:spPr>
        </p:pic>
        <p:pic>
          <p:nvPicPr>
            <p:cNvPr id="487" name="图片 486">
              <a:extLst>
                <a:ext uri="{FF2B5EF4-FFF2-40B4-BE49-F238E27FC236}">
                  <a16:creationId xmlns:a16="http://schemas.microsoft.com/office/drawing/2014/main" id="{4B21B8E2-E637-493B-39BA-101311CCB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1101502" y="8698297"/>
              <a:ext cx="540000" cy="540000"/>
            </a:xfrm>
            <a:prstGeom prst="rect">
              <a:avLst/>
            </a:prstGeom>
          </p:spPr>
        </p:pic>
        <p:pic>
          <p:nvPicPr>
            <p:cNvPr id="488" name="图片 487">
              <a:extLst>
                <a:ext uri="{FF2B5EF4-FFF2-40B4-BE49-F238E27FC236}">
                  <a16:creationId xmlns:a16="http://schemas.microsoft.com/office/drawing/2014/main" id="{E65EC537-130A-E936-EF55-6821B81F3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4427279" y="8698297"/>
              <a:ext cx="540000" cy="540000"/>
            </a:xfrm>
            <a:prstGeom prst="rect">
              <a:avLst/>
            </a:prstGeom>
          </p:spPr>
        </p:pic>
      </p:grpSp>
      <p:grpSp>
        <p:nvGrpSpPr>
          <p:cNvPr id="528" name="组合 527">
            <a:extLst>
              <a:ext uri="{FF2B5EF4-FFF2-40B4-BE49-F238E27FC236}">
                <a16:creationId xmlns:a16="http://schemas.microsoft.com/office/drawing/2014/main" id="{6670721F-3B12-02D8-496E-BC8595C9F39F}"/>
              </a:ext>
            </a:extLst>
          </p:cNvPr>
          <p:cNvGrpSpPr/>
          <p:nvPr/>
        </p:nvGrpSpPr>
        <p:grpSpPr>
          <a:xfrm>
            <a:off x="15715164" y="4378927"/>
            <a:ext cx="12509771" cy="4512448"/>
            <a:chOff x="834937" y="1632363"/>
            <a:chExt cx="7072682" cy="2992721"/>
          </a:xfrm>
        </p:grpSpPr>
        <p:sp>
          <p:nvSpPr>
            <p:cNvPr id="511" name="文本框 510">
              <a:extLst>
                <a:ext uri="{FF2B5EF4-FFF2-40B4-BE49-F238E27FC236}">
                  <a16:creationId xmlns:a16="http://schemas.microsoft.com/office/drawing/2014/main" id="{FA20D486-411C-A9A8-88C9-9879043CD132}"/>
                </a:ext>
              </a:extLst>
            </p:cNvPr>
            <p:cNvSpPr txBox="1"/>
            <p:nvPr/>
          </p:nvSpPr>
          <p:spPr>
            <a:xfrm>
              <a:off x="834937" y="2326110"/>
              <a:ext cx="2064944" cy="63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facilitate subsequent data processing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矩形: 圆角 511">
              <a:extLst>
                <a:ext uri="{FF2B5EF4-FFF2-40B4-BE49-F238E27FC236}">
                  <a16:creationId xmlns:a16="http://schemas.microsoft.com/office/drawing/2014/main" id="{02C811E3-4C0A-9082-C0D1-0CE24FEB7475}"/>
                </a:ext>
              </a:extLst>
            </p:cNvPr>
            <p:cNvSpPr/>
            <p:nvPr/>
          </p:nvSpPr>
          <p:spPr>
            <a:xfrm>
              <a:off x="1160804" y="1632364"/>
              <a:ext cx="1104104" cy="646331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Data analysis</a:t>
              </a:r>
            </a:p>
          </p:txBody>
        </p:sp>
        <p:sp>
          <p:nvSpPr>
            <p:cNvPr id="513" name="矩形: 圆角 512">
              <a:extLst>
                <a:ext uri="{FF2B5EF4-FFF2-40B4-BE49-F238E27FC236}">
                  <a16:creationId xmlns:a16="http://schemas.microsoft.com/office/drawing/2014/main" id="{8ADB5818-BB70-3A70-DA10-A4EA575C98DA}"/>
                </a:ext>
              </a:extLst>
            </p:cNvPr>
            <p:cNvSpPr/>
            <p:nvPr/>
          </p:nvSpPr>
          <p:spPr>
            <a:xfrm>
              <a:off x="3705736" y="1632363"/>
              <a:ext cx="1172926" cy="644619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Data cleansing</a:t>
              </a:r>
            </a:p>
          </p:txBody>
        </p:sp>
        <p:sp>
          <p:nvSpPr>
            <p:cNvPr id="514" name="矩形: 圆角 513">
              <a:extLst>
                <a:ext uri="{FF2B5EF4-FFF2-40B4-BE49-F238E27FC236}">
                  <a16:creationId xmlns:a16="http://schemas.microsoft.com/office/drawing/2014/main" id="{776AFBFA-031A-FB34-70B4-057B245B6E21}"/>
                </a:ext>
              </a:extLst>
            </p:cNvPr>
            <p:cNvSpPr/>
            <p:nvPr/>
          </p:nvSpPr>
          <p:spPr>
            <a:xfrm>
              <a:off x="5975764" y="1632363"/>
              <a:ext cx="1330019" cy="644619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Data generation</a:t>
              </a:r>
            </a:p>
          </p:txBody>
        </p:sp>
        <p:sp>
          <p:nvSpPr>
            <p:cNvPr id="515" name="文本框 514">
              <a:extLst>
                <a:ext uri="{FF2B5EF4-FFF2-40B4-BE49-F238E27FC236}">
                  <a16:creationId xmlns:a16="http://schemas.microsoft.com/office/drawing/2014/main" id="{23BE0FFB-B9E2-9D5E-AF45-BB89450C8CFE}"/>
                </a:ext>
              </a:extLst>
            </p:cNvPr>
            <p:cNvSpPr txBox="1"/>
            <p:nvPr/>
          </p:nvSpPr>
          <p:spPr>
            <a:xfrm>
              <a:off x="3284112" y="2326110"/>
              <a:ext cx="2244028" cy="63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avoid negative effects caused by noise samples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文本框 515">
              <a:extLst>
                <a:ext uri="{FF2B5EF4-FFF2-40B4-BE49-F238E27FC236}">
                  <a16:creationId xmlns:a16="http://schemas.microsoft.com/office/drawing/2014/main" id="{3F68F318-22F7-C62B-7FEB-19D6F8E4CC91}"/>
                </a:ext>
              </a:extLst>
            </p:cNvPr>
            <p:cNvSpPr txBox="1"/>
            <p:nvPr/>
          </p:nvSpPr>
          <p:spPr>
            <a:xfrm>
              <a:off x="5600564" y="2276981"/>
              <a:ext cx="2307055" cy="63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add new samples to improve the diversity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17" name="直接箭头连接符 516">
              <a:extLst>
                <a:ext uri="{FF2B5EF4-FFF2-40B4-BE49-F238E27FC236}">
                  <a16:creationId xmlns:a16="http://schemas.microsoft.com/office/drawing/2014/main" id="{633903A8-07EB-9DA1-A776-48AB816DBA2F}"/>
                </a:ext>
              </a:extLst>
            </p:cNvPr>
            <p:cNvCxnSpPr>
              <a:cxnSpLocks/>
              <a:stCxn id="512" idx="3"/>
              <a:endCxn id="513" idx="1"/>
            </p:cNvCxnSpPr>
            <p:nvPr/>
          </p:nvCxnSpPr>
          <p:spPr>
            <a:xfrm flipV="1">
              <a:off x="2264908" y="1954673"/>
              <a:ext cx="1440828" cy="858"/>
            </a:xfrm>
            <a:prstGeom prst="straightConnector1">
              <a:avLst/>
            </a:prstGeom>
            <a:noFill/>
            <a:ln w="57150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8" name="直接箭头连接符 517">
              <a:extLst>
                <a:ext uri="{FF2B5EF4-FFF2-40B4-BE49-F238E27FC236}">
                  <a16:creationId xmlns:a16="http://schemas.microsoft.com/office/drawing/2014/main" id="{C81FA9E8-50A0-AE39-CE1B-95288E9FD553}"/>
                </a:ext>
              </a:extLst>
            </p:cNvPr>
            <p:cNvCxnSpPr>
              <a:cxnSpLocks/>
              <a:stCxn id="513" idx="3"/>
              <a:endCxn id="514" idx="1"/>
            </p:cNvCxnSpPr>
            <p:nvPr/>
          </p:nvCxnSpPr>
          <p:spPr>
            <a:xfrm>
              <a:off x="4878662" y="1954673"/>
              <a:ext cx="1097102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9" name="直接箭头连接符 518">
              <a:extLst>
                <a:ext uri="{FF2B5EF4-FFF2-40B4-BE49-F238E27FC236}">
                  <a16:creationId xmlns:a16="http://schemas.microsoft.com/office/drawing/2014/main" id="{A67031C9-2596-B7C3-1DF9-14917D3E7A40}"/>
                </a:ext>
              </a:extLst>
            </p:cNvPr>
            <p:cNvCxnSpPr>
              <a:cxnSpLocks/>
              <a:stCxn id="520" idx="1"/>
              <a:endCxn id="521" idx="3"/>
            </p:cNvCxnSpPr>
            <p:nvPr/>
          </p:nvCxnSpPr>
          <p:spPr>
            <a:xfrm flipH="1">
              <a:off x="5409446" y="3385082"/>
              <a:ext cx="482833" cy="1"/>
            </a:xfrm>
            <a:prstGeom prst="straightConnector1">
              <a:avLst/>
            </a:prstGeom>
            <a:noFill/>
            <a:ln w="57150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20" name="矩形: 圆角 519">
              <a:extLst>
                <a:ext uri="{FF2B5EF4-FFF2-40B4-BE49-F238E27FC236}">
                  <a16:creationId xmlns:a16="http://schemas.microsoft.com/office/drawing/2014/main" id="{9C2DF09E-E7C6-4021-B70D-40012E853250}"/>
                </a:ext>
              </a:extLst>
            </p:cNvPr>
            <p:cNvSpPr/>
            <p:nvPr/>
          </p:nvSpPr>
          <p:spPr>
            <a:xfrm>
              <a:off x="5892279" y="3062772"/>
              <a:ext cx="1619672" cy="644619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Data augmentation</a:t>
              </a:r>
            </a:p>
          </p:txBody>
        </p:sp>
        <p:sp>
          <p:nvSpPr>
            <p:cNvPr id="521" name="矩形: 圆角 520">
              <a:extLst>
                <a:ext uri="{FF2B5EF4-FFF2-40B4-BE49-F238E27FC236}">
                  <a16:creationId xmlns:a16="http://schemas.microsoft.com/office/drawing/2014/main" id="{1B7DC97E-F5B5-8D62-E6A3-DF6D654658F4}"/>
                </a:ext>
              </a:extLst>
            </p:cNvPr>
            <p:cNvSpPr/>
            <p:nvPr/>
          </p:nvSpPr>
          <p:spPr>
            <a:xfrm>
              <a:off x="3515603" y="3062773"/>
              <a:ext cx="1893843" cy="644619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Customization of synthetic data</a:t>
              </a:r>
            </a:p>
          </p:txBody>
        </p:sp>
        <p:sp>
          <p:nvSpPr>
            <p:cNvPr id="522" name="矩形: 圆角 521">
              <a:extLst>
                <a:ext uri="{FF2B5EF4-FFF2-40B4-BE49-F238E27FC236}">
                  <a16:creationId xmlns:a16="http://schemas.microsoft.com/office/drawing/2014/main" id="{71B08964-E9E2-0E1C-DCE9-5C3CE51CBCD5}"/>
                </a:ext>
              </a:extLst>
            </p:cNvPr>
            <p:cNvSpPr/>
            <p:nvPr/>
          </p:nvSpPr>
          <p:spPr>
            <a:xfrm>
              <a:off x="1222145" y="3062773"/>
              <a:ext cx="1840192" cy="644619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Class imbalance resolution</a:t>
              </a:r>
            </a:p>
          </p:txBody>
        </p:sp>
        <p:sp>
          <p:nvSpPr>
            <p:cNvPr id="523" name="文本框 522">
              <a:extLst>
                <a:ext uri="{FF2B5EF4-FFF2-40B4-BE49-F238E27FC236}">
                  <a16:creationId xmlns:a16="http://schemas.microsoft.com/office/drawing/2014/main" id="{F265B66A-D8CD-2EC1-6740-8D5F28CB8734}"/>
                </a:ext>
              </a:extLst>
            </p:cNvPr>
            <p:cNvSpPr txBox="1"/>
            <p:nvPr/>
          </p:nvSpPr>
          <p:spPr>
            <a:xfrm>
              <a:off x="5548902" y="3694797"/>
              <a:ext cx="2244028" cy="63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explore</a:t>
              </a:r>
              <a:r>
                <a: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potential of high-quality samples</a:t>
              </a:r>
            </a:p>
          </p:txBody>
        </p:sp>
        <p:sp>
          <p:nvSpPr>
            <p:cNvPr id="524" name="文本框 523">
              <a:extLst>
                <a:ext uri="{FF2B5EF4-FFF2-40B4-BE49-F238E27FC236}">
                  <a16:creationId xmlns:a16="http://schemas.microsoft.com/office/drawing/2014/main" id="{DC79A9D8-C741-0373-2305-3FB5E594238B}"/>
                </a:ext>
              </a:extLst>
            </p:cNvPr>
            <p:cNvSpPr txBox="1"/>
            <p:nvPr/>
          </p:nvSpPr>
          <p:spPr>
            <a:xfrm>
              <a:off x="3195993" y="3706535"/>
              <a:ext cx="2244028" cy="918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find samples conducive to the Mask-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RCNN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by experiments</a:t>
              </a:r>
              <a:endPara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文本框 524">
              <a:extLst>
                <a:ext uri="{FF2B5EF4-FFF2-40B4-BE49-F238E27FC236}">
                  <a16:creationId xmlns:a16="http://schemas.microsoft.com/office/drawing/2014/main" id="{D3A20FA5-B3DB-F336-1B7A-E07A743EC5DB}"/>
                </a:ext>
              </a:extLst>
            </p:cNvPr>
            <p:cNvSpPr txBox="1"/>
            <p:nvPr/>
          </p:nvSpPr>
          <p:spPr>
            <a:xfrm>
              <a:off x="868633" y="3706535"/>
              <a:ext cx="2193705" cy="918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adding additional synthetic data 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reduce prediction errors</a:t>
              </a:r>
              <a:endPara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6" name="连接符: 肘形 525">
              <a:extLst>
                <a:ext uri="{FF2B5EF4-FFF2-40B4-BE49-F238E27FC236}">
                  <a16:creationId xmlns:a16="http://schemas.microsoft.com/office/drawing/2014/main" id="{77BE0261-9CA3-72BC-CAA0-40719B21260B}"/>
                </a:ext>
              </a:extLst>
            </p:cNvPr>
            <p:cNvCxnSpPr>
              <a:stCxn id="514" idx="3"/>
              <a:endCxn id="520" idx="3"/>
            </p:cNvCxnSpPr>
            <p:nvPr/>
          </p:nvCxnSpPr>
          <p:spPr>
            <a:xfrm>
              <a:off x="7305783" y="1954673"/>
              <a:ext cx="206168" cy="1430409"/>
            </a:xfrm>
            <a:prstGeom prst="bentConnector3">
              <a:avLst>
                <a:gd name="adj1" fmla="val 284022"/>
              </a:avLst>
            </a:prstGeom>
            <a:noFill/>
            <a:ln w="57150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7" name="直接箭头连接符 526">
              <a:extLst>
                <a:ext uri="{FF2B5EF4-FFF2-40B4-BE49-F238E27FC236}">
                  <a16:creationId xmlns:a16="http://schemas.microsoft.com/office/drawing/2014/main" id="{2431603E-D9E8-AA85-6C9C-AFF30D30BFA5}"/>
                </a:ext>
              </a:extLst>
            </p:cNvPr>
            <p:cNvCxnSpPr>
              <a:cxnSpLocks/>
              <a:stCxn id="521" idx="1"/>
              <a:endCxn id="522" idx="3"/>
            </p:cNvCxnSpPr>
            <p:nvPr/>
          </p:nvCxnSpPr>
          <p:spPr>
            <a:xfrm flipH="1">
              <a:off x="3062337" y="3385082"/>
              <a:ext cx="453267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37" name="文本框 536">
            <a:extLst>
              <a:ext uri="{FF2B5EF4-FFF2-40B4-BE49-F238E27FC236}">
                <a16:creationId xmlns:a16="http://schemas.microsoft.com/office/drawing/2014/main" id="{EDD47CD7-2098-C2C3-4E18-E732FEC2431C}"/>
              </a:ext>
            </a:extLst>
          </p:cNvPr>
          <p:cNvSpPr txBox="1"/>
          <p:nvPr/>
        </p:nvSpPr>
        <p:spPr>
          <a:xfrm>
            <a:off x="15689472" y="9051503"/>
            <a:ext cx="2194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Data cleansing: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kumimoji="0" lang="en-US" altLang="zh-CN" sz="4000" b="1" i="0" u="none" strike="noStrike" kern="1200" cap="none" spc="-1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grpSp>
        <p:nvGrpSpPr>
          <p:cNvPr id="604" name="组合 603">
            <a:extLst>
              <a:ext uri="{FF2B5EF4-FFF2-40B4-BE49-F238E27FC236}">
                <a16:creationId xmlns:a16="http://schemas.microsoft.com/office/drawing/2014/main" id="{E5BD6483-2D7F-0F0F-9DFC-1C23D48AB4E1}"/>
              </a:ext>
            </a:extLst>
          </p:cNvPr>
          <p:cNvGrpSpPr>
            <a:grpSpLocks noChangeAspect="1"/>
          </p:cNvGrpSpPr>
          <p:nvPr/>
        </p:nvGrpSpPr>
        <p:grpSpPr>
          <a:xfrm>
            <a:off x="15770695" y="9886466"/>
            <a:ext cx="13481334" cy="4963325"/>
            <a:chOff x="16540064" y="11453270"/>
            <a:chExt cx="8857379" cy="3260957"/>
          </a:xfrm>
        </p:grpSpPr>
        <p:sp>
          <p:nvSpPr>
            <p:cNvPr id="571" name="矩形: 圆角 570">
              <a:extLst>
                <a:ext uri="{FF2B5EF4-FFF2-40B4-BE49-F238E27FC236}">
                  <a16:creationId xmlns:a16="http://schemas.microsoft.com/office/drawing/2014/main" id="{7CF9F515-58F6-E4AB-C6FF-E7FAB0E9D1F1}"/>
                </a:ext>
              </a:extLst>
            </p:cNvPr>
            <p:cNvSpPr/>
            <p:nvPr/>
          </p:nvSpPr>
          <p:spPr>
            <a:xfrm>
              <a:off x="22060783" y="14206652"/>
              <a:ext cx="1111662" cy="354786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2" name="矩形: 圆角 571">
              <a:extLst>
                <a:ext uri="{FF2B5EF4-FFF2-40B4-BE49-F238E27FC236}">
                  <a16:creationId xmlns:a16="http://schemas.microsoft.com/office/drawing/2014/main" id="{91059D06-98DF-795C-7780-0ABA14D797EB}"/>
                </a:ext>
              </a:extLst>
            </p:cNvPr>
            <p:cNvSpPr/>
            <p:nvPr/>
          </p:nvSpPr>
          <p:spPr>
            <a:xfrm>
              <a:off x="18805251" y="14199012"/>
              <a:ext cx="1064357" cy="354786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73" name="组合 572">
              <a:extLst>
                <a:ext uri="{FF2B5EF4-FFF2-40B4-BE49-F238E27FC236}">
                  <a16:creationId xmlns:a16="http://schemas.microsoft.com/office/drawing/2014/main" id="{034C46BE-58A1-59CE-E6DE-A0C677442FD3}"/>
                </a:ext>
              </a:extLst>
            </p:cNvPr>
            <p:cNvGrpSpPr/>
            <p:nvPr/>
          </p:nvGrpSpPr>
          <p:grpSpPr>
            <a:xfrm>
              <a:off x="18524709" y="12288522"/>
              <a:ext cx="1606195" cy="1606195"/>
              <a:chOff x="1131808" y="3396199"/>
              <a:chExt cx="1606195" cy="1606195"/>
            </a:xfrm>
          </p:grpSpPr>
          <p:pic>
            <p:nvPicPr>
              <p:cNvPr id="574" name="图片 573">
                <a:extLst>
                  <a:ext uri="{FF2B5EF4-FFF2-40B4-BE49-F238E27FC236}">
                    <a16:creationId xmlns:a16="http://schemas.microsoft.com/office/drawing/2014/main" id="{D4364D44-6599-825A-A9DA-D6116B1EA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808" y="3396199"/>
                <a:ext cx="1606195" cy="1606195"/>
              </a:xfrm>
              <a:prstGeom prst="rect">
                <a:avLst/>
              </a:prstGeom>
            </p:spPr>
          </p:pic>
          <p:sp>
            <p:nvSpPr>
              <p:cNvPr id="575" name="矩形 574">
                <a:extLst>
                  <a:ext uri="{FF2B5EF4-FFF2-40B4-BE49-F238E27FC236}">
                    <a16:creationId xmlns:a16="http://schemas.microsoft.com/office/drawing/2014/main" id="{925E1950-28DA-9107-483F-DC9A06B2BAAF}"/>
                  </a:ext>
                </a:extLst>
              </p:cNvPr>
              <p:cNvSpPr/>
              <p:nvPr/>
            </p:nvSpPr>
            <p:spPr>
              <a:xfrm>
                <a:off x="1131808" y="4808593"/>
                <a:ext cx="319722" cy="140677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6" name="文本框 575">
              <a:extLst>
                <a:ext uri="{FF2B5EF4-FFF2-40B4-BE49-F238E27FC236}">
                  <a16:creationId xmlns:a16="http://schemas.microsoft.com/office/drawing/2014/main" id="{4E6D094C-BE7D-DD13-A3FF-A1BC31532567}"/>
                </a:ext>
              </a:extLst>
            </p:cNvPr>
            <p:cNvSpPr txBox="1"/>
            <p:nvPr/>
          </p:nvSpPr>
          <p:spPr>
            <a:xfrm>
              <a:off x="18462450" y="11469717"/>
              <a:ext cx="1705197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An image labeled normal, but defective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文本框 576">
              <a:extLst>
                <a:ext uri="{FF2B5EF4-FFF2-40B4-BE49-F238E27FC236}">
                  <a16:creationId xmlns:a16="http://schemas.microsoft.com/office/drawing/2014/main" id="{05311732-452B-2DB1-79D3-0A15DBA27B0B}"/>
                </a:ext>
              </a:extLst>
            </p:cNvPr>
            <p:cNvSpPr txBox="1"/>
            <p:nvPr/>
          </p:nvSpPr>
          <p:spPr>
            <a:xfrm>
              <a:off x="20132361" y="11587309"/>
              <a:ext cx="195483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Very weak dirty defect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8" name="图片 577">
              <a:extLst>
                <a:ext uri="{FF2B5EF4-FFF2-40B4-BE49-F238E27FC236}">
                  <a16:creationId xmlns:a16="http://schemas.microsoft.com/office/drawing/2014/main" id="{07A0EB2A-EC30-A400-7E1C-C5C116AB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1884" y="12284268"/>
              <a:ext cx="1605600" cy="1605600"/>
            </a:xfrm>
            <a:prstGeom prst="rect">
              <a:avLst/>
            </a:prstGeom>
          </p:spPr>
        </p:pic>
        <p:grpSp>
          <p:nvGrpSpPr>
            <p:cNvPr id="579" name="组合 578">
              <a:extLst>
                <a:ext uri="{FF2B5EF4-FFF2-40B4-BE49-F238E27FC236}">
                  <a16:creationId xmlns:a16="http://schemas.microsoft.com/office/drawing/2014/main" id="{767E24FA-22F6-A93B-7733-65868A4D55FA}"/>
                </a:ext>
              </a:extLst>
            </p:cNvPr>
            <p:cNvGrpSpPr/>
            <p:nvPr/>
          </p:nvGrpSpPr>
          <p:grpSpPr>
            <a:xfrm>
              <a:off x="20320865" y="12278319"/>
              <a:ext cx="1605600" cy="1605600"/>
              <a:chOff x="4410501" y="1710968"/>
              <a:chExt cx="1605600" cy="1605600"/>
            </a:xfrm>
          </p:grpSpPr>
          <p:pic>
            <p:nvPicPr>
              <p:cNvPr id="580" name="图片 579">
                <a:extLst>
                  <a:ext uri="{FF2B5EF4-FFF2-40B4-BE49-F238E27FC236}">
                    <a16:creationId xmlns:a16="http://schemas.microsoft.com/office/drawing/2014/main" id="{1B56DA9C-E2DC-3D7B-8B42-B82766309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>
              <a:xfrm>
                <a:off x="4410501" y="1710968"/>
                <a:ext cx="1605600" cy="1605600"/>
              </a:xfrm>
              <a:prstGeom prst="rect">
                <a:avLst/>
              </a:prstGeom>
            </p:spPr>
          </p:pic>
          <p:sp>
            <p:nvSpPr>
              <p:cNvPr id="581" name="矩形 580">
                <a:extLst>
                  <a:ext uri="{FF2B5EF4-FFF2-40B4-BE49-F238E27FC236}">
                    <a16:creationId xmlns:a16="http://schemas.microsoft.com/office/drawing/2014/main" id="{B0333065-4CEB-9FD1-0FF2-AE7BAC162342}"/>
                  </a:ext>
                </a:extLst>
              </p:cNvPr>
              <p:cNvSpPr/>
              <p:nvPr/>
            </p:nvSpPr>
            <p:spPr>
              <a:xfrm>
                <a:off x="4410501" y="1887856"/>
                <a:ext cx="1254942" cy="1428712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82" name="组合 581">
              <a:extLst>
                <a:ext uri="{FF2B5EF4-FFF2-40B4-BE49-F238E27FC236}">
                  <a16:creationId xmlns:a16="http://schemas.microsoft.com/office/drawing/2014/main" id="{9390B9B2-7D14-1DA8-3388-32CD2C0BE3E3}"/>
                </a:ext>
              </a:extLst>
            </p:cNvPr>
            <p:cNvGrpSpPr/>
            <p:nvPr/>
          </p:nvGrpSpPr>
          <p:grpSpPr>
            <a:xfrm>
              <a:off x="22089325" y="12284267"/>
              <a:ext cx="1605599" cy="1605601"/>
              <a:chOff x="958973" y="3518397"/>
              <a:chExt cx="1605599" cy="1605601"/>
            </a:xfrm>
          </p:grpSpPr>
          <p:pic>
            <p:nvPicPr>
              <p:cNvPr id="583" name="图片 582">
                <a:extLst>
                  <a:ext uri="{FF2B5EF4-FFF2-40B4-BE49-F238E27FC236}">
                    <a16:creationId xmlns:a16="http://schemas.microsoft.com/office/drawing/2014/main" id="{548E7514-950F-A11D-4616-887A7F64D4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>
              <a:xfrm>
                <a:off x="958974" y="3518398"/>
                <a:ext cx="1605598" cy="1605600"/>
              </a:xfrm>
              <a:prstGeom prst="rect">
                <a:avLst/>
              </a:prstGeom>
            </p:spPr>
          </p:pic>
          <p:sp>
            <p:nvSpPr>
              <p:cNvPr id="584" name="矩形 583">
                <a:extLst>
                  <a:ext uri="{FF2B5EF4-FFF2-40B4-BE49-F238E27FC236}">
                    <a16:creationId xmlns:a16="http://schemas.microsoft.com/office/drawing/2014/main" id="{CEFC9995-4C86-E192-DE3F-2E5C4D951FA4}"/>
                  </a:ext>
                </a:extLst>
              </p:cNvPr>
              <p:cNvSpPr/>
              <p:nvPr/>
            </p:nvSpPr>
            <p:spPr>
              <a:xfrm>
                <a:off x="958973" y="3518397"/>
                <a:ext cx="1605599" cy="100837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85" name="文本框 584">
              <a:extLst>
                <a:ext uri="{FF2B5EF4-FFF2-40B4-BE49-F238E27FC236}">
                  <a16:creationId xmlns:a16="http://schemas.microsoft.com/office/drawing/2014/main" id="{B081CA9B-541C-83B6-7EC9-05D78B0E87FE}"/>
                </a:ext>
              </a:extLst>
            </p:cNvPr>
            <p:cNvSpPr txBox="1"/>
            <p:nvPr/>
          </p:nvSpPr>
          <p:spPr>
            <a:xfrm>
              <a:off x="22143956" y="11587309"/>
              <a:ext cx="310193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Cropped gap defect and normal images similar to 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its</a:t>
              </a:r>
              <a:r>
                <a:rPr lang="zh-C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contents</a:t>
              </a:r>
            </a:p>
          </p:txBody>
        </p:sp>
        <p:sp>
          <p:nvSpPr>
            <p:cNvPr id="586" name="文本框 585">
              <a:extLst>
                <a:ext uri="{FF2B5EF4-FFF2-40B4-BE49-F238E27FC236}">
                  <a16:creationId xmlns:a16="http://schemas.microsoft.com/office/drawing/2014/main" id="{9454AFE3-CA71-722D-316E-7CC1276D8D60}"/>
                </a:ext>
              </a:extLst>
            </p:cNvPr>
            <p:cNvSpPr txBox="1"/>
            <p:nvPr/>
          </p:nvSpPr>
          <p:spPr>
            <a:xfrm>
              <a:off x="18612288" y="14183660"/>
              <a:ext cx="14454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Escape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文本框 586">
              <a:extLst>
                <a:ext uri="{FF2B5EF4-FFF2-40B4-BE49-F238E27FC236}">
                  <a16:creationId xmlns:a16="http://schemas.microsoft.com/office/drawing/2014/main" id="{A1EE3BF2-510A-312A-7FFE-589763030BA3}"/>
                </a:ext>
              </a:extLst>
            </p:cNvPr>
            <p:cNvSpPr txBox="1"/>
            <p:nvPr/>
          </p:nvSpPr>
          <p:spPr>
            <a:xfrm>
              <a:off x="21825491" y="14191007"/>
              <a:ext cx="1584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Overkill  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矩形 587">
              <a:extLst>
                <a:ext uri="{FF2B5EF4-FFF2-40B4-BE49-F238E27FC236}">
                  <a16:creationId xmlns:a16="http://schemas.microsoft.com/office/drawing/2014/main" id="{B1487559-89F3-7059-1460-0180D2993EC0}"/>
                </a:ext>
              </a:extLst>
            </p:cNvPr>
            <p:cNvSpPr/>
            <p:nvPr/>
          </p:nvSpPr>
          <p:spPr>
            <a:xfrm>
              <a:off x="18482429" y="11476242"/>
              <a:ext cx="1705197" cy="2508399"/>
            </a:xfrm>
            <a:prstGeom prst="rect">
              <a:avLst/>
            </a:prstGeom>
            <a:noFill/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9" name="矩形 588">
              <a:extLst>
                <a:ext uri="{FF2B5EF4-FFF2-40B4-BE49-F238E27FC236}">
                  <a16:creationId xmlns:a16="http://schemas.microsoft.com/office/drawing/2014/main" id="{2B5637B4-E1A7-A8AF-D331-3976657A77F7}"/>
                </a:ext>
              </a:extLst>
            </p:cNvPr>
            <p:cNvSpPr/>
            <p:nvPr/>
          </p:nvSpPr>
          <p:spPr>
            <a:xfrm>
              <a:off x="20271066" y="11476243"/>
              <a:ext cx="1705197" cy="2508399"/>
            </a:xfrm>
            <a:prstGeom prst="rect">
              <a:avLst/>
            </a:prstGeom>
            <a:noFill/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0" name="矩形 589">
              <a:extLst>
                <a:ext uri="{FF2B5EF4-FFF2-40B4-BE49-F238E27FC236}">
                  <a16:creationId xmlns:a16="http://schemas.microsoft.com/office/drawing/2014/main" id="{CC4AACF7-E6F9-56BA-B7EF-B6303FC007CE}"/>
                </a:ext>
              </a:extLst>
            </p:cNvPr>
            <p:cNvSpPr/>
            <p:nvPr/>
          </p:nvSpPr>
          <p:spPr>
            <a:xfrm>
              <a:off x="22044066" y="11476242"/>
              <a:ext cx="3353377" cy="2508399"/>
            </a:xfrm>
            <a:prstGeom prst="rect">
              <a:avLst/>
            </a:prstGeom>
            <a:noFill/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91" name="直接箭头连接符 590">
              <a:extLst>
                <a:ext uri="{FF2B5EF4-FFF2-40B4-BE49-F238E27FC236}">
                  <a16:creationId xmlns:a16="http://schemas.microsoft.com/office/drawing/2014/main" id="{414A544F-519F-9C8B-0D9D-9FAC1F701109}"/>
                </a:ext>
              </a:extLst>
            </p:cNvPr>
            <p:cNvCxnSpPr>
              <a:cxnSpLocks/>
              <a:stCxn id="588" idx="2"/>
              <a:endCxn id="586" idx="0"/>
            </p:cNvCxnSpPr>
            <p:nvPr/>
          </p:nvCxnSpPr>
          <p:spPr>
            <a:xfrm flipH="1">
              <a:off x="19335026" y="13984641"/>
              <a:ext cx="1" cy="199018"/>
            </a:xfrm>
            <a:prstGeom prst="straightConnector1">
              <a:avLst/>
            </a:prstGeom>
            <a:noFill/>
            <a:ln w="28575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2" name="直接箭头连接符 591">
              <a:extLst>
                <a:ext uri="{FF2B5EF4-FFF2-40B4-BE49-F238E27FC236}">
                  <a16:creationId xmlns:a16="http://schemas.microsoft.com/office/drawing/2014/main" id="{DD65E5A0-FE45-DDB3-AB0E-D616248C0AA4}"/>
                </a:ext>
              </a:extLst>
            </p:cNvPr>
            <p:cNvCxnSpPr>
              <a:cxnSpLocks/>
              <a:stCxn id="589" idx="2"/>
              <a:endCxn id="571" idx="0"/>
            </p:cNvCxnSpPr>
            <p:nvPr/>
          </p:nvCxnSpPr>
          <p:spPr>
            <a:xfrm>
              <a:off x="21123665" y="13984642"/>
              <a:ext cx="1492949" cy="222010"/>
            </a:xfrm>
            <a:prstGeom prst="straightConnector1">
              <a:avLst/>
            </a:prstGeom>
            <a:noFill/>
            <a:ln w="28575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3" name="直接箭头连接符 592">
              <a:extLst>
                <a:ext uri="{FF2B5EF4-FFF2-40B4-BE49-F238E27FC236}">
                  <a16:creationId xmlns:a16="http://schemas.microsoft.com/office/drawing/2014/main" id="{DD539CA7-C253-7BBC-5C35-756578684CCF}"/>
                </a:ext>
              </a:extLst>
            </p:cNvPr>
            <p:cNvCxnSpPr>
              <a:cxnSpLocks/>
              <a:stCxn id="590" idx="2"/>
              <a:endCxn id="571" idx="0"/>
            </p:cNvCxnSpPr>
            <p:nvPr/>
          </p:nvCxnSpPr>
          <p:spPr>
            <a:xfrm flipH="1">
              <a:off x="22616614" y="13984641"/>
              <a:ext cx="1104140" cy="222010"/>
            </a:xfrm>
            <a:prstGeom prst="straightConnector1">
              <a:avLst/>
            </a:prstGeom>
            <a:noFill/>
            <a:ln w="28575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5" name="矩形: 圆角 594">
              <a:extLst>
                <a:ext uri="{FF2B5EF4-FFF2-40B4-BE49-F238E27FC236}">
                  <a16:creationId xmlns:a16="http://schemas.microsoft.com/office/drawing/2014/main" id="{63D07B56-9AB8-4C76-4B4F-D34B51DB7D82}"/>
                </a:ext>
              </a:extLst>
            </p:cNvPr>
            <p:cNvSpPr/>
            <p:nvPr/>
          </p:nvSpPr>
          <p:spPr>
            <a:xfrm>
              <a:off x="16663972" y="14187276"/>
              <a:ext cx="1702971" cy="354786"/>
            </a:xfrm>
            <a:prstGeom prst="roundRect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96" name="组合 595">
              <a:extLst>
                <a:ext uri="{FF2B5EF4-FFF2-40B4-BE49-F238E27FC236}">
                  <a16:creationId xmlns:a16="http://schemas.microsoft.com/office/drawing/2014/main" id="{C5DF451A-1747-4EB5-A151-CE58983CCA4C}"/>
                </a:ext>
              </a:extLst>
            </p:cNvPr>
            <p:cNvGrpSpPr/>
            <p:nvPr/>
          </p:nvGrpSpPr>
          <p:grpSpPr>
            <a:xfrm>
              <a:off x="16741742" y="12277070"/>
              <a:ext cx="1606195" cy="1605600"/>
              <a:chOff x="4148057" y="3414357"/>
              <a:chExt cx="1606195" cy="1605600"/>
            </a:xfrm>
          </p:grpSpPr>
          <p:pic>
            <p:nvPicPr>
              <p:cNvPr id="597" name="图片 596">
                <a:extLst>
                  <a:ext uri="{FF2B5EF4-FFF2-40B4-BE49-F238E27FC236}">
                    <a16:creationId xmlns:a16="http://schemas.microsoft.com/office/drawing/2014/main" id="{09AC0232-0CE8-93E4-F1C6-B0600765E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981"/>
              <a:stretch/>
            </p:blipFill>
            <p:spPr>
              <a:xfrm>
                <a:off x="4148057" y="3414357"/>
                <a:ext cx="1606195" cy="1605600"/>
              </a:xfrm>
              <a:prstGeom prst="rect">
                <a:avLst/>
              </a:prstGeom>
            </p:spPr>
          </p:pic>
          <p:sp>
            <p:nvSpPr>
              <p:cNvPr id="598" name="矩形 597">
                <a:extLst>
                  <a:ext uri="{FF2B5EF4-FFF2-40B4-BE49-F238E27FC236}">
                    <a16:creationId xmlns:a16="http://schemas.microsoft.com/office/drawing/2014/main" id="{E8505E94-CCBA-741F-F879-335CA58AC9FF}"/>
                  </a:ext>
                </a:extLst>
              </p:cNvPr>
              <p:cNvSpPr/>
              <p:nvPr/>
            </p:nvSpPr>
            <p:spPr>
              <a:xfrm rot="19571662">
                <a:off x="4166482" y="4835537"/>
                <a:ext cx="408368" cy="113847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9" name="文本框 598">
              <a:extLst>
                <a:ext uri="{FF2B5EF4-FFF2-40B4-BE49-F238E27FC236}">
                  <a16:creationId xmlns:a16="http://schemas.microsoft.com/office/drawing/2014/main" id="{98DF79CD-5A2F-4399-872F-7FC6199F5DB1}"/>
                </a:ext>
              </a:extLst>
            </p:cNvPr>
            <p:cNvSpPr txBox="1"/>
            <p:nvPr/>
          </p:nvSpPr>
          <p:spPr>
            <a:xfrm>
              <a:off x="16540064" y="11453270"/>
              <a:ext cx="200863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A defect labeled scratch, but more similar to collision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文本框 599">
              <a:extLst>
                <a:ext uri="{FF2B5EF4-FFF2-40B4-BE49-F238E27FC236}">
                  <a16:creationId xmlns:a16="http://schemas.microsoft.com/office/drawing/2014/main" id="{C03C14F4-E4E2-6DDA-07D8-6C8692C3A06B}"/>
                </a:ext>
              </a:extLst>
            </p:cNvPr>
            <p:cNvSpPr txBox="1"/>
            <p:nvPr/>
          </p:nvSpPr>
          <p:spPr>
            <a:xfrm>
              <a:off x="16616180" y="14200463"/>
              <a:ext cx="1829362" cy="324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Misclassification 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矩形 600">
              <a:extLst>
                <a:ext uri="{FF2B5EF4-FFF2-40B4-BE49-F238E27FC236}">
                  <a16:creationId xmlns:a16="http://schemas.microsoft.com/office/drawing/2014/main" id="{E191BEAB-D455-372D-C028-045A1ECA1D96}"/>
                </a:ext>
              </a:extLst>
            </p:cNvPr>
            <p:cNvSpPr/>
            <p:nvPr/>
          </p:nvSpPr>
          <p:spPr>
            <a:xfrm>
              <a:off x="16638125" y="11476244"/>
              <a:ext cx="1792265" cy="2508397"/>
            </a:xfrm>
            <a:prstGeom prst="rect">
              <a:avLst/>
            </a:prstGeom>
            <a:noFill/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02" name="直接箭头连接符 601">
              <a:extLst>
                <a:ext uri="{FF2B5EF4-FFF2-40B4-BE49-F238E27FC236}">
                  <a16:creationId xmlns:a16="http://schemas.microsoft.com/office/drawing/2014/main" id="{8E449E08-F0DD-F166-B7BF-CD9485EFAC89}"/>
                </a:ext>
              </a:extLst>
            </p:cNvPr>
            <p:cNvCxnSpPr>
              <a:cxnSpLocks/>
              <a:stCxn id="601" idx="2"/>
              <a:endCxn id="600" idx="0"/>
            </p:cNvCxnSpPr>
            <p:nvPr/>
          </p:nvCxnSpPr>
          <p:spPr>
            <a:xfrm flipH="1">
              <a:off x="17530861" y="13984641"/>
              <a:ext cx="3397" cy="215821"/>
            </a:xfrm>
            <a:prstGeom prst="straightConnector1">
              <a:avLst/>
            </a:prstGeom>
            <a:noFill/>
            <a:ln w="28575" cap="flat" cmpd="sng" algn="ctr">
              <a:solidFill>
                <a:srgbClr val="611BB8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6F9F5875-7111-C9A1-DF07-6501E41A8943}"/>
              </a:ext>
            </a:extLst>
          </p:cNvPr>
          <p:cNvGrpSpPr>
            <a:grpSpLocks noChangeAspect="1"/>
          </p:cNvGrpSpPr>
          <p:nvPr/>
        </p:nvGrpSpPr>
        <p:grpSpPr>
          <a:xfrm>
            <a:off x="15573970" y="15780779"/>
            <a:ext cx="13652330" cy="5440562"/>
            <a:chOff x="-100488" y="1230592"/>
            <a:chExt cx="9030385" cy="3598680"/>
          </a:xfrm>
        </p:grpSpPr>
        <p:sp>
          <p:nvSpPr>
            <p:cNvPr id="620" name="文本框 619">
              <a:extLst>
                <a:ext uri="{FF2B5EF4-FFF2-40B4-BE49-F238E27FC236}">
                  <a16:creationId xmlns:a16="http://schemas.microsoft.com/office/drawing/2014/main" id="{A309D4C1-93AE-B8DD-E74B-56E58C404BAA}"/>
                </a:ext>
              </a:extLst>
            </p:cNvPr>
            <p:cNvSpPr txBox="1"/>
            <p:nvPr/>
          </p:nvSpPr>
          <p:spPr>
            <a:xfrm>
              <a:off x="3169502" y="1590294"/>
              <a:ext cx="28049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Match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 existing binary masks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文本框 620">
              <a:extLst>
                <a:ext uri="{FF2B5EF4-FFF2-40B4-BE49-F238E27FC236}">
                  <a16:creationId xmlns:a16="http://schemas.microsoft.com/office/drawing/2014/main" id="{1913D616-D566-991F-7BC0-746875789342}"/>
                </a:ext>
              </a:extLst>
            </p:cNvPr>
            <p:cNvSpPr txBox="1"/>
            <p:nvPr/>
          </p:nvSpPr>
          <p:spPr>
            <a:xfrm>
              <a:off x="6161591" y="1230592"/>
              <a:ext cx="2432398" cy="606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Customize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 binary masks with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Aipre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 software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文本框 621">
              <a:extLst>
                <a:ext uri="{FF2B5EF4-FFF2-40B4-BE49-F238E27FC236}">
                  <a16:creationId xmlns:a16="http://schemas.microsoft.com/office/drawing/2014/main" id="{E6A77470-1317-87B9-0F89-102641E1A827}"/>
                </a:ext>
              </a:extLst>
            </p:cNvPr>
            <p:cNvSpPr txBox="1"/>
            <p:nvPr/>
          </p:nvSpPr>
          <p:spPr>
            <a:xfrm>
              <a:off x="-100488" y="1485977"/>
              <a:ext cx="3227202" cy="606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Select similar normal images for difficult samples by 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SSIM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23" name="图片 622">
              <a:extLst>
                <a:ext uri="{FF2B5EF4-FFF2-40B4-BE49-F238E27FC236}">
                  <a16:creationId xmlns:a16="http://schemas.microsoft.com/office/drawing/2014/main" id="{9B80E65C-988C-1130-22DB-54F49FA44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01" t="8530" r="63248" b="45860"/>
            <a:stretch>
              <a:fillRect/>
            </a:stretch>
          </p:blipFill>
          <p:spPr>
            <a:xfrm>
              <a:off x="214103" y="2075081"/>
              <a:ext cx="2578008" cy="18597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4" name="图片 623">
              <a:extLst>
                <a:ext uri="{FF2B5EF4-FFF2-40B4-BE49-F238E27FC236}">
                  <a16:creationId xmlns:a16="http://schemas.microsoft.com/office/drawing/2014/main" id="{6E32921A-D477-F547-DD2E-86CFBBE9C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9382" t="9223" r="51341" b="27713"/>
            <a:stretch/>
          </p:blipFill>
          <p:spPr>
            <a:xfrm>
              <a:off x="2972232" y="2174098"/>
              <a:ext cx="2939609" cy="26551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5" name="图片 624">
              <a:extLst>
                <a:ext uri="{FF2B5EF4-FFF2-40B4-BE49-F238E27FC236}">
                  <a16:creationId xmlns:a16="http://schemas.microsoft.com/office/drawing/2014/main" id="{AE7A9B89-39B4-0E95-BEF8-B3F9B0F7F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3"/>
            <a:stretch/>
          </p:blipFill>
          <p:spPr>
            <a:xfrm>
              <a:off x="8028881" y="3920685"/>
              <a:ext cx="901016" cy="900000"/>
            </a:xfrm>
            <a:prstGeom prst="rect">
              <a:avLst/>
            </a:prstGeom>
          </p:spPr>
        </p:pic>
        <p:pic>
          <p:nvPicPr>
            <p:cNvPr id="626" name="图片 625">
              <a:extLst>
                <a:ext uri="{FF2B5EF4-FFF2-40B4-BE49-F238E27FC236}">
                  <a16:creationId xmlns:a16="http://schemas.microsoft.com/office/drawing/2014/main" id="{A81312A8-2F40-9FA6-A0A7-DBD8B0799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3"/>
            <a:stretch/>
          </p:blipFill>
          <p:spPr>
            <a:xfrm>
              <a:off x="8028881" y="2998147"/>
              <a:ext cx="901016" cy="900000"/>
            </a:xfrm>
            <a:prstGeom prst="rect">
              <a:avLst/>
            </a:prstGeom>
          </p:spPr>
        </p:pic>
        <p:pic>
          <p:nvPicPr>
            <p:cNvPr id="627" name="图片 626">
              <a:extLst>
                <a:ext uri="{FF2B5EF4-FFF2-40B4-BE49-F238E27FC236}">
                  <a16:creationId xmlns:a16="http://schemas.microsoft.com/office/drawing/2014/main" id="{E91880D0-C689-D617-8B16-74B993F3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572" y="3920685"/>
              <a:ext cx="1800000" cy="900000"/>
            </a:xfrm>
            <a:prstGeom prst="rect">
              <a:avLst/>
            </a:prstGeom>
          </p:spPr>
        </p:pic>
        <p:pic>
          <p:nvPicPr>
            <p:cNvPr id="628" name="图片 627">
              <a:extLst>
                <a:ext uri="{FF2B5EF4-FFF2-40B4-BE49-F238E27FC236}">
                  <a16:creationId xmlns:a16="http://schemas.microsoft.com/office/drawing/2014/main" id="{3EB8C07A-97EC-ED0D-5E5C-2FAF1FD9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572" y="2998147"/>
              <a:ext cx="1800000" cy="900000"/>
            </a:xfrm>
            <a:prstGeom prst="rect">
              <a:avLst/>
            </a:prstGeom>
          </p:spPr>
        </p:pic>
        <p:sp>
          <p:nvSpPr>
            <p:cNvPr id="629" name="文本框 628">
              <a:extLst>
                <a:ext uri="{FF2B5EF4-FFF2-40B4-BE49-F238E27FC236}">
                  <a16:creationId xmlns:a16="http://schemas.microsoft.com/office/drawing/2014/main" id="{57D8A495-A235-DF1F-A5C1-40E52DFE178B}"/>
                </a:ext>
              </a:extLst>
            </p:cNvPr>
            <p:cNvSpPr txBox="1"/>
            <p:nvPr/>
          </p:nvSpPr>
          <p:spPr>
            <a:xfrm rot="16200000">
              <a:off x="5465387" y="3747065"/>
              <a:ext cx="1215283" cy="332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collision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30" name="图片 629">
              <a:extLst>
                <a:ext uri="{FF2B5EF4-FFF2-40B4-BE49-F238E27FC236}">
                  <a16:creationId xmlns:a16="http://schemas.microsoft.com/office/drawing/2014/main" id="{E83F8186-CD7A-43D0-54A8-ED6F1C73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7" y="3944685"/>
              <a:ext cx="2556000" cy="852000"/>
            </a:xfrm>
            <a:prstGeom prst="rect">
              <a:avLst/>
            </a:prstGeom>
          </p:spPr>
        </p:pic>
        <p:pic>
          <p:nvPicPr>
            <p:cNvPr id="631" name="图片 630">
              <a:extLst>
                <a:ext uri="{FF2B5EF4-FFF2-40B4-BE49-F238E27FC236}">
                  <a16:creationId xmlns:a16="http://schemas.microsoft.com/office/drawing/2014/main" id="{17C90B95-D36F-8D74-EBB2-35D456542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b="31748"/>
            <a:stretch/>
          </p:blipFill>
          <p:spPr>
            <a:xfrm>
              <a:off x="6161591" y="1837905"/>
              <a:ext cx="2768306" cy="1116935"/>
            </a:xfrm>
            <a:prstGeom prst="rect">
              <a:avLst/>
            </a:prstGeom>
          </p:spPr>
        </p:pic>
      </p:grpSp>
      <p:sp>
        <p:nvSpPr>
          <p:cNvPr id="646" name="文本框 645">
            <a:extLst>
              <a:ext uri="{FF2B5EF4-FFF2-40B4-BE49-F238E27FC236}">
                <a16:creationId xmlns:a16="http://schemas.microsoft.com/office/drawing/2014/main" id="{CAC08A91-0D10-BD02-5CA4-560FF4DF433B}"/>
              </a:ext>
            </a:extLst>
          </p:cNvPr>
          <p:cNvSpPr txBox="1"/>
          <p:nvPr/>
        </p:nvSpPr>
        <p:spPr>
          <a:xfrm>
            <a:off x="15747504" y="14838609"/>
            <a:ext cx="2194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Data generation-</a:t>
            </a:r>
            <a:r>
              <a:rPr kumimoji="0" lang="en-US" altLang="zh-CN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MDGAN</a:t>
            </a: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kumimoji="0" lang="en-US" altLang="zh-CN" sz="4000" b="1" i="0" u="none" strike="noStrike" kern="1200" cap="none" spc="-1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grpSp>
        <p:nvGrpSpPr>
          <p:cNvPr id="683" name="组合 682">
            <a:extLst>
              <a:ext uri="{FF2B5EF4-FFF2-40B4-BE49-F238E27FC236}">
                <a16:creationId xmlns:a16="http://schemas.microsoft.com/office/drawing/2014/main" id="{9B27F8F3-C880-FBAA-64FB-C400FC1C662E}"/>
              </a:ext>
            </a:extLst>
          </p:cNvPr>
          <p:cNvGrpSpPr>
            <a:grpSpLocks noChangeAspect="1"/>
          </p:cNvGrpSpPr>
          <p:nvPr/>
        </p:nvGrpSpPr>
        <p:grpSpPr>
          <a:xfrm>
            <a:off x="30400687" y="4367715"/>
            <a:ext cx="10975416" cy="3825066"/>
            <a:chOff x="2394828" y="1470152"/>
            <a:chExt cx="7043786" cy="2454845"/>
          </a:xfrm>
        </p:grpSpPr>
        <p:pic>
          <p:nvPicPr>
            <p:cNvPr id="668" name="图片 667">
              <a:extLst>
                <a:ext uri="{FF2B5EF4-FFF2-40B4-BE49-F238E27FC236}">
                  <a16:creationId xmlns:a16="http://schemas.microsoft.com/office/drawing/2014/main" id="{34AB98D7-069A-CD3B-506A-E15D55E3D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65" y="2820305"/>
              <a:ext cx="1080000" cy="1080000"/>
            </a:xfrm>
            <a:prstGeom prst="rect">
              <a:avLst/>
            </a:prstGeom>
          </p:spPr>
        </p:pic>
        <p:pic>
          <p:nvPicPr>
            <p:cNvPr id="670" name="图片 669">
              <a:extLst>
                <a:ext uri="{FF2B5EF4-FFF2-40B4-BE49-F238E27FC236}">
                  <a16:creationId xmlns:a16="http://schemas.microsoft.com/office/drawing/2014/main" id="{0D934E86-B097-658B-86F5-739FC4FB2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265" y="2820305"/>
              <a:ext cx="1080000" cy="1080000"/>
            </a:xfrm>
            <a:prstGeom prst="rect">
              <a:avLst/>
            </a:prstGeom>
          </p:spPr>
        </p:pic>
        <p:pic>
          <p:nvPicPr>
            <p:cNvPr id="671" name="图片 670">
              <a:extLst>
                <a:ext uri="{FF2B5EF4-FFF2-40B4-BE49-F238E27FC236}">
                  <a16:creationId xmlns:a16="http://schemas.microsoft.com/office/drawing/2014/main" id="{FCF82ADA-EC14-2DF2-977E-5153AA6B6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265" y="2820305"/>
              <a:ext cx="1080000" cy="1080000"/>
            </a:xfrm>
            <a:prstGeom prst="rect">
              <a:avLst/>
            </a:prstGeom>
          </p:spPr>
        </p:pic>
        <p:pic>
          <p:nvPicPr>
            <p:cNvPr id="673" name="图片 672">
              <a:extLst>
                <a:ext uri="{FF2B5EF4-FFF2-40B4-BE49-F238E27FC236}">
                  <a16:creationId xmlns:a16="http://schemas.microsoft.com/office/drawing/2014/main" id="{2EE1BC3B-5583-8983-0AC0-05AB1BFD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791442" y="2844997"/>
              <a:ext cx="1077793" cy="1080000"/>
            </a:xfrm>
            <a:prstGeom prst="rect">
              <a:avLst/>
            </a:prstGeom>
          </p:spPr>
        </p:pic>
        <p:sp>
          <p:nvSpPr>
            <p:cNvPr id="674" name="箭头: 右 673">
              <a:extLst>
                <a:ext uri="{FF2B5EF4-FFF2-40B4-BE49-F238E27FC236}">
                  <a16:creationId xmlns:a16="http://schemas.microsoft.com/office/drawing/2014/main" id="{7EDEB079-E3ED-2C1C-DE67-22DF4D4BD61F}"/>
                </a:ext>
              </a:extLst>
            </p:cNvPr>
            <p:cNvSpPr/>
            <p:nvPr/>
          </p:nvSpPr>
          <p:spPr>
            <a:xfrm rot="5400000">
              <a:off x="4042478" y="2395163"/>
              <a:ext cx="301164" cy="469764"/>
            </a:xfrm>
            <a:prstGeom prst="rightArrow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75" name="组合 674">
              <a:extLst>
                <a:ext uri="{FF2B5EF4-FFF2-40B4-BE49-F238E27FC236}">
                  <a16:creationId xmlns:a16="http://schemas.microsoft.com/office/drawing/2014/main" id="{35D2E05C-6FE7-72B2-D2F2-531F52BD280A}"/>
                </a:ext>
              </a:extLst>
            </p:cNvPr>
            <p:cNvGrpSpPr/>
            <p:nvPr/>
          </p:nvGrpSpPr>
          <p:grpSpPr>
            <a:xfrm>
              <a:off x="2394828" y="1470152"/>
              <a:ext cx="4578530" cy="2246769"/>
              <a:chOff x="1584294" y="3262852"/>
              <a:chExt cx="4578530" cy="2246769"/>
            </a:xfrm>
          </p:grpSpPr>
          <p:pic>
            <p:nvPicPr>
              <p:cNvPr id="676" name="图片 675">
                <a:extLst>
                  <a:ext uri="{FF2B5EF4-FFF2-40B4-BE49-F238E27FC236}">
                    <a16:creationId xmlns:a16="http://schemas.microsoft.com/office/drawing/2014/main" id="{D7115DC7-3DD0-3E3C-F4BE-486FF46BE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/>
              <a:srcRect l="9583" r="62452" b="-17996"/>
              <a:stretch/>
            </p:blipFill>
            <p:spPr>
              <a:xfrm>
                <a:off x="1916747" y="3869065"/>
                <a:ext cx="2931558" cy="4697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7" name="文本框 676">
                    <a:extLst>
                      <a:ext uri="{FF2B5EF4-FFF2-40B4-BE49-F238E27FC236}">
                        <a16:creationId xmlns:a16="http://schemas.microsoft.com/office/drawing/2014/main" id="{1DB57395-9DDB-D050-C00C-6AA9840C920B}"/>
                      </a:ext>
                    </a:extLst>
                  </p:cNvPr>
                  <p:cNvSpPr txBox="1"/>
                  <p:nvPr/>
                </p:nvSpPr>
                <p:spPr>
                  <a:xfrm>
                    <a:off x="1584294" y="3262852"/>
                    <a:ext cx="4578530" cy="22467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buFont typeface="+mj-lt"/>
                      <a:buAutoNum type="arabicPeriod"/>
                    </a:pPr>
                    <a:r>
                      <a:rPr lang="en-US" altLang="zh-CN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</a:rPr>
                      <a:t>Match similar normal images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altLang="zh-CN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</a:rPr>
                      <a:t> by </a:t>
                    </a:r>
                    <a:r>
                      <a:rPr lang="en-US" altLang="zh-CN" sz="28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</a:rPr>
                      <a:t>SSIM</a:t>
                    </a:r>
                    <a:endParaRPr lang="en-US" altLang="zh-CN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</a:endParaRPr>
                  </a:p>
                  <a:p>
                    <a:pPr marL="342900" indent="-342900" algn="just">
                      <a:buFont typeface="+mj-lt"/>
                      <a:buAutoNum type="arabicPeriod"/>
                    </a:pPr>
                    <a:r>
                      <a:rPr lang="en-US" altLang="zh-CN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Draw binary annotated images </a:t>
                    </a:r>
                    <a14:m>
                      <m:oMath xmlns:m="http://schemas.openxmlformats.org/officeDocument/2006/math">
                        <m:r>
                          <a:rPr lang="en-US" altLang="zh-C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zh-CN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by </a:t>
                    </a:r>
                    <a:r>
                      <a:rPr lang="en-US" altLang="zh-CN" sz="28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Aipre</a:t>
                    </a:r>
                    <a:endParaRPr lang="en-US" altLang="zh-CN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pPr marL="342900" indent="-342900" algn="just">
                      <a:buFont typeface="+mj-lt"/>
                      <a:buAutoNum type="arabicPeriod"/>
                    </a:pPr>
                    <a:r>
                      <a:rPr lang="zh-CN" alt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77" name="文本框 676">
                    <a:extLst>
                      <a:ext uri="{FF2B5EF4-FFF2-40B4-BE49-F238E27FC236}">
                        <a16:creationId xmlns:a16="http://schemas.microsoft.com/office/drawing/2014/main" id="{1DB57395-9DDB-D050-C00C-6AA9840C92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4294" y="3262852"/>
                    <a:ext cx="4578530" cy="224676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538" t="-17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8" name="箭头: 右 677">
              <a:extLst>
                <a:ext uri="{FF2B5EF4-FFF2-40B4-BE49-F238E27FC236}">
                  <a16:creationId xmlns:a16="http://schemas.microsoft.com/office/drawing/2014/main" id="{AA35EA10-6509-0F76-7A61-134CEF7B463D}"/>
                </a:ext>
              </a:extLst>
            </p:cNvPr>
            <p:cNvSpPr/>
            <p:nvPr/>
          </p:nvSpPr>
          <p:spPr>
            <a:xfrm>
              <a:off x="6006856" y="3105443"/>
              <a:ext cx="1784586" cy="469764"/>
            </a:xfrm>
            <a:prstGeom prst="rightArrow">
              <a:avLst/>
            </a:prstGeom>
            <a:solidFill>
              <a:srgbClr val="AF94BA"/>
            </a:solidFill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9" name="矩形 678">
              <a:extLst>
                <a:ext uri="{FF2B5EF4-FFF2-40B4-BE49-F238E27FC236}">
                  <a16:creationId xmlns:a16="http://schemas.microsoft.com/office/drawing/2014/main" id="{0924BAA8-11C8-11DA-4AAC-F10B380E0FD8}"/>
                </a:ext>
              </a:extLst>
            </p:cNvPr>
            <p:cNvSpPr/>
            <p:nvPr/>
          </p:nvSpPr>
          <p:spPr>
            <a:xfrm>
              <a:off x="2626869" y="2791649"/>
              <a:ext cx="3379987" cy="1129848"/>
            </a:xfrm>
            <a:prstGeom prst="rect">
              <a:avLst/>
            </a:prstGeom>
            <a:noFill/>
            <a:ln w="12700" cap="flat" cmpd="sng" algn="ctr">
              <a:solidFill>
                <a:srgbClr val="611B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0" name="文本框 679">
              <a:extLst>
                <a:ext uri="{FF2B5EF4-FFF2-40B4-BE49-F238E27FC236}">
                  <a16:creationId xmlns:a16="http://schemas.microsoft.com/office/drawing/2014/main" id="{57E319D8-F4FE-215B-4785-33344DC56990}"/>
                </a:ext>
              </a:extLst>
            </p:cNvPr>
            <p:cNvSpPr txBox="1"/>
            <p:nvPr/>
          </p:nvSpPr>
          <p:spPr>
            <a:xfrm>
              <a:off x="7222062" y="2032662"/>
              <a:ext cx="221655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Hard-to-detect  samples can be detected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矩形 680">
              <a:extLst>
                <a:ext uri="{FF2B5EF4-FFF2-40B4-BE49-F238E27FC236}">
                  <a16:creationId xmlns:a16="http://schemas.microsoft.com/office/drawing/2014/main" id="{CAA58F4A-0E78-BFD8-D1F8-002B11A07F09}"/>
                </a:ext>
              </a:extLst>
            </p:cNvPr>
            <p:cNvSpPr/>
            <p:nvPr/>
          </p:nvSpPr>
          <p:spPr>
            <a:xfrm>
              <a:off x="5795617" y="3360305"/>
              <a:ext cx="135648" cy="18244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87" name="文本框 686">
            <a:extLst>
              <a:ext uri="{FF2B5EF4-FFF2-40B4-BE49-F238E27FC236}">
                <a16:creationId xmlns:a16="http://schemas.microsoft.com/office/drawing/2014/main" id="{F088789D-E77D-01D6-BFB1-645E44D35080}"/>
              </a:ext>
            </a:extLst>
          </p:cNvPr>
          <p:cNvSpPr txBox="1"/>
          <p:nvPr/>
        </p:nvSpPr>
        <p:spPr>
          <a:xfrm>
            <a:off x="29733210" y="3526108"/>
            <a:ext cx="9234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Synthesizing unseen white collision:</a:t>
            </a:r>
          </a:p>
        </p:txBody>
      </p:sp>
      <p:sp>
        <p:nvSpPr>
          <p:cNvPr id="690" name="文本框 689">
            <a:extLst>
              <a:ext uri="{FF2B5EF4-FFF2-40B4-BE49-F238E27FC236}">
                <a16:creationId xmlns:a16="http://schemas.microsoft.com/office/drawing/2014/main" id="{846CBB02-F4B2-6AC5-0908-41707E0A79B0}"/>
              </a:ext>
            </a:extLst>
          </p:cNvPr>
          <p:cNvSpPr txBox="1"/>
          <p:nvPr/>
        </p:nvSpPr>
        <p:spPr>
          <a:xfrm>
            <a:off x="29733210" y="8327782"/>
            <a:ext cx="9234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Data augmentation: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kumimoji="0" lang="en-US" altLang="zh-CN" sz="4000" b="1" i="0" u="none" strike="noStrike" kern="1200" cap="none" spc="-1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graphicFrame>
        <p:nvGraphicFramePr>
          <p:cNvPr id="695" name="表格 694">
            <a:extLst>
              <a:ext uri="{FF2B5EF4-FFF2-40B4-BE49-F238E27FC236}">
                <a16:creationId xmlns:a16="http://schemas.microsoft.com/office/drawing/2014/main" id="{C1D82539-6C14-6F4D-87A6-0EE4D6470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8113"/>
              </p:ext>
            </p:extLst>
          </p:nvPr>
        </p:nvGraphicFramePr>
        <p:xfrm>
          <a:off x="29733210" y="9161633"/>
          <a:ext cx="13532928" cy="4993640"/>
        </p:xfrm>
        <a:graphic>
          <a:graphicData uri="http://schemas.openxmlformats.org/drawingml/2006/table">
            <a:tbl>
              <a:tblPr firstRow="1" firstCol="1" bandRow="1"/>
              <a:tblGrid>
                <a:gridCol w="3635832">
                  <a:extLst>
                    <a:ext uri="{9D8B030D-6E8A-4147-A177-3AD203B41FA5}">
                      <a16:colId xmlns:a16="http://schemas.microsoft.com/office/drawing/2014/main" val="472921227"/>
                    </a:ext>
                  </a:extLst>
                </a:gridCol>
                <a:gridCol w="1907481">
                  <a:extLst>
                    <a:ext uri="{9D8B030D-6E8A-4147-A177-3AD203B41FA5}">
                      <a16:colId xmlns:a16="http://schemas.microsoft.com/office/drawing/2014/main" val="2815034145"/>
                    </a:ext>
                  </a:extLst>
                </a:gridCol>
                <a:gridCol w="1743982">
                  <a:extLst>
                    <a:ext uri="{9D8B030D-6E8A-4147-A177-3AD203B41FA5}">
                      <a16:colId xmlns:a16="http://schemas.microsoft.com/office/drawing/2014/main" val="3258713194"/>
                    </a:ext>
                  </a:extLst>
                </a:gridCol>
                <a:gridCol w="1722181">
                  <a:extLst>
                    <a:ext uri="{9D8B030D-6E8A-4147-A177-3AD203B41FA5}">
                      <a16:colId xmlns:a16="http://schemas.microsoft.com/office/drawing/2014/main" val="935356394"/>
                    </a:ext>
                  </a:extLst>
                </a:gridCol>
                <a:gridCol w="2125477">
                  <a:extLst>
                    <a:ext uri="{9D8B030D-6E8A-4147-A177-3AD203B41FA5}">
                      <a16:colId xmlns:a16="http://schemas.microsoft.com/office/drawing/2014/main" val="2057388148"/>
                    </a:ext>
                  </a:extLst>
                </a:gridCol>
                <a:gridCol w="2397975">
                  <a:extLst>
                    <a:ext uri="{9D8B030D-6E8A-4147-A177-3AD203B41FA5}">
                      <a16:colId xmlns:a16="http://schemas.microsoft.com/office/drawing/2014/main" val="1644728032"/>
                    </a:ext>
                  </a:extLst>
                </a:gridCol>
              </a:tblGrid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Augmentation m</a:t>
                      </a:r>
                      <a:r>
                        <a:rPr lang="en-US" sz="2800" b="0" kern="100" dirty="0" err="1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ethod</a:t>
                      </a:r>
                      <a:endParaRPr lang="zh-CN" sz="2800" b="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Collision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Dirty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Gap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Scratch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Mean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122610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Enlarge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0.106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0.623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0.022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0.197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776956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Shrink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0.104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0.048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0.653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0.039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0.211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41870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Brightness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0.087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0.027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0.666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0.018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0.199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708917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Salt and pepper noise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0.051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0.060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0.580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0.013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0.176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744553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Gaussian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0.065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0.024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0.648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0.014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0.188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149422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Translation (trans)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0.141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0.070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0.662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0.033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0.227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12609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Rotate flip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0.186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0.170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0.594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0.024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0.244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938506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Rotate flip trans shrink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0.158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0.088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0.602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0.033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0.220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159919"/>
                  </a:ext>
                </a:extLst>
              </a:tr>
              <a:tr h="45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Rotate flip trans</a:t>
                      </a:r>
                      <a:endParaRPr lang="zh-C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0.171</a:t>
                      </a:r>
                      <a:endParaRPr lang="zh-C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0.114</a:t>
                      </a:r>
                      <a:endParaRPr lang="zh-C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0.659</a:t>
                      </a:r>
                      <a:endParaRPr lang="zh-C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0.024</a:t>
                      </a:r>
                      <a:endParaRPr lang="zh-C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0.242</a:t>
                      </a:r>
                      <a:endParaRPr lang="zh-C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079" marR="58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193279"/>
                  </a:ext>
                </a:extLst>
              </a:tr>
            </a:tbl>
          </a:graphicData>
        </a:graphic>
      </p:graphicFrame>
      <p:pic>
        <p:nvPicPr>
          <p:cNvPr id="697" name="Picture 2" descr="手绘红色对勾图片素材免费下载_觅知网">
            <a:extLst>
              <a:ext uri="{FF2B5EF4-FFF2-40B4-BE49-F238E27FC236}">
                <a16:creationId xmlns:a16="http://schemas.microsoft.com/office/drawing/2014/main" id="{3FF77EA4-9AB6-F21A-6BCE-3718545C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5500" b="90000" l="197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86" y="13474883"/>
            <a:ext cx="1247941" cy="7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8" name="文本框 697">
            <a:extLst>
              <a:ext uri="{FF2B5EF4-FFF2-40B4-BE49-F238E27FC236}">
                <a16:creationId xmlns:a16="http://schemas.microsoft.com/office/drawing/2014/main" id="{547A60CC-ECBB-9CA0-C48A-D490929277B3}"/>
              </a:ext>
            </a:extLst>
          </p:cNvPr>
          <p:cNvSpPr txBox="1"/>
          <p:nvPr/>
        </p:nvSpPr>
        <p:spPr>
          <a:xfrm>
            <a:off x="29968425" y="14159621"/>
            <a:ext cx="8563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</a:rPr>
              <a:t>Only performed translation augmentation on Gap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700" name="表格 699">
            <a:extLst>
              <a:ext uri="{FF2B5EF4-FFF2-40B4-BE49-F238E27FC236}">
                <a16:creationId xmlns:a16="http://schemas.microsoft.com/office/drawing/2014/main" id="{7AEC1F83-19E8-079D-0D45-E0F8AA0F0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62503"/>
              </p:ext>
            </p:extLst>
          </p:nvPr>
        </p:nvGraphicFramePr>
        <p:xfrm>
          <a:off x="29324895" y="15582027"/>
          <a:ext cx="14530444" cy="4660392"/>
        </p:xfrm>
        <a:graphic>
          <a:graphicData uri="http://schemas.openxmlformats.org/drawingml/2006/table">
            <a:tbl>
              <a:tblPr firstRow="1" firstCol="1" bandRow="1"/>
              <a:tblGrid>
                <a:gridCol w="2681557">
                  <a:extLst>
                    <a:ext uri="{9D8B030D-6E8A-4147-A177-3AD203B41FA5}">
                      <a16:colId xmlns:a16="http://schemas.microsoft.com/office/drawing/2014/main" val="1184945954"/>
                    </a:ext>
                  </a:extLst>
                </a:gridCol>
                <a:gridCol w="1521677">
                  <a:extLst>
                    <a:ext uri="{9D8B030D-6E8A-4147-A177-3AD203B41FA5}">
                      <a16:colId xmlns:a16="http://schemas.microsoft.com/office/drawing/2014/main" val="4272077405"/>
                    </a:ext>
                  </a:extLst>
                </a:gridCol>
                <a:gridCol w="937765">
                  <a:extLst>
                    <a:ext uri="{9D8B030D-6E8A-4147-A177-3AD203B41FA5}">
                      <a16:colId xmlns:a16="http://schemas.microsoft.com/office/drawing/2014/main" val="988276341"/>
                    </a:ext>
                  </a:extLst>
                </a:gridCol>
                <a:gridCol w="1044388">
                  <a:extLst>
                    <a:ext uri="{9D8B030D-6E8A-4147-A177-3AD203B41FA5}">
                      <a16:colId xmlns:a16="http://schemas.microsoft.com/office/drawing/2014/main" val="2293834809"/>
                    </a:ext>
                  </a:extLst>
                </a:gridCol>
                <a:gridCol w="1391076">
                  <a:extLst>
                    <a:ext uri="{9D8B030D-6E8A-4147-A177-3AD203B41FA5}">
                      <a16:colId xmlns:a16="http://schemas.microsoft.com/office/drawing/2014/main" val="2132390269"/>
                    </a:ext>
                  </a:extLst>
                </a:gridCol>
                <a:gridCol w="1202444">
                  <a:extLst>
                    <a:ext uri="{9D8B030D-6E8A-4147-A177-3AD203B41FA5}">
                      <a16:colId xmlns:a16="http://schemas.microsoft.com/office/drawing/2014/main" val="46268584"/>
                    </a:ext>
                  </a:extLst>
                </a:gridCol>
                <a:gridCol w="4557380">
                  <a:extLst>
                    <a:ext uri="{9D8B030D-6E8A-4147-A177-3AD203B41FA5}">
                      <a16:colId xmlns:a16="http://schemas.microsoft.com/office/drawing/2014/main" val="3928463835"/>
                    </a:ext>
                  </a:extLst>
                </a:gridCol>
                <a:gridCol w="1194157">
                  <a:extLst>
                    <a:ext uri="{9D8B030D-6E8A-4147-A177-3AD203B41FA5}">
                      <a16:colId xmlns:a16="http://schemas.microsoft.com/office/drawing/2014/main" val="3759440151"/>
                    </a:ext>
                  </a:extLst>
                </a:gridCol>
              </a:tblGrid>
              <a:tr h="45938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Dataset name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Dataset size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Description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Test </a:t>
                      </a:r>
                      <a:r>
                        <a:rPr lang="en-US" sz="2800" b="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en-US" sz="2800" b="0" kern="100" dirty="0" err="1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mAP</a:t>
                      </a:r>
                      <a:r>
                        <a:rPr lang="en-US" sz="2800" b="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)</a:t>
                      </a:r>
                      <a:endParaRPr lang="zh-CN" sz="2800" b="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608800"/>
                  </a:ext>
                </a:extLst>
              </a:tr>
              <a:tr h="4593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collision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dirty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gap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scratch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good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sz="10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53376"/>
                  </a:ext>
                </a:extLst>
              </a:tr>
              <a:tr h="45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B0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162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961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Cleansed Original train images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0.170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59156"/>
                  </a:ext>
                </a:extLst>
              </a:tr>
              <a:tr h="45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B1_original_augs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938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872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803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961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B0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+ Augmented images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0.208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495853"/>
                  </a:ext>
                </a:extLst>
              </a:tr>
              <a:tr h="969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B2_gan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1471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1041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872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1360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961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B1_original_augs + generated images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0.248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09076"/>
                  </a:ext>
                </a:extLst>
              </a:tr>
              <a:tr h="45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B3_hard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968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568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872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803</a:t>
                      </a:r>
                      <a:endParaRPr lang="zh-CN" sz="28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961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B2_gan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+ white</a:t>
                      </a:r>
                      <a:endParaRPr lang="zh-CN" sz="28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0.248</a:t>
                      </a:r>
                      <a:endParaRPr lang="zh-CN" sz="2800" b="1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067336"/>
                  </a:ext>
                </a:extLst>
              </a:tr>
              <a:tr h="969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 err="1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B_final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2631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2639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1144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2696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961</a:t>
                      </a:r>
                      <a:endParaRPr lang="zh-CN" sz="280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en-US" sz="2800" kern="100" dirty="0" err="1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B3_hard</a:t>
                      </a:r>
                      <a:r>
                        <a:rPr lang="en-US" sz="2800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+ Validation)+Augmented</a:t>
                      </a:r>
                      <a:endParaRPr lang="zh-CN" sz="2800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kern="100" dirty="0">
                          <a:solidFill>
                            <a:srgbClr val="611BB8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0.260</a:t>
                      </a:r>
                      <a:endParaRPr lang="zh-CN" sz="2800" b="1" dirty="0">
                        <a:solidFill>
                          <a:srgbClr val="611BB8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599707"/>
                  </a:ext>
                </a:extLst>
              </a:tr>
            </a:tbl>
          </a:graphicData>
        </a:graphic>
      </p:graphicFrame>
      <p:sp>
        <p:nvSpPr>
          <p:cNvPr id="705" name="文本框 704">
            <a:extLst>
              <a:ext uri="{FF2B5EF4-FFF2-40B4-BE49-F238E27FC236}">
                <a16:creationId xmlns:a16="http://schemas.microsoft.com/office/drawing/2014/main" id="{23CD6454-44F5-0B81-9343-A7638B18898C}"/>
              </a:ext>
            </a:extLst>
          </p:cNvPr>
          <p:cNvSpPr txBox="1"/>
          <p:nvPr/>
        </p:nvSpPr>
        <p:spPr>
          <a:xfrm>
            <a:off x="29733210" y="14837439"/>
            <a:ext cx="9234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altLang="zh-CN" sz="4000" b="1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/>
              </a:rPr>
              <a:t>Test performance:</a:t>
            </a:r>
          </a:p>
          <a:p>
            <a:pPr marL="36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endParaRPr kumimoji="0" lang="en-US" altLang="zh-CN" sz="4000" b="1" i="0" u="none" strike="noStrike" kern="1200" cap="none" spc="-1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pic>
        <p:nvPicPr>
          <p:cNvPr id="6" name="图片 5" descr="中科慧远logo.PNG">
            <a:extLst>
              <a:ext uri="{FF2B5EF4-FFF2-40B4-BE49-F238E27FC236}">
                <a16:creationId xmlns:a16="http://schemas.microsoft.com/office/drawing/2014/main" id="{33771B53-B422-872C-EF59-F714C65548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3"/>
          <a:srcRect l="-565" t="19451" r="3043" b="29944"/>
          <a:stretch/>
        </p:blipFill>
        <p:spPr>
          <a:xfrm>
            <a:off x="0" y="29082"/>
            <a:ext cx="5465486" cy="19554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DF13E-666B-B82B-D95A-D2077227769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85258" y="266930"/>
            <a:ext cx="1785536" cy="168712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60,&quot;width&quot;:3339}"/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572</Words>
  <Application>Microsoft Office PowerPoint</Application>
  <PresentationFormat>自定义</PresentationFormat>
  <Paragraphs>190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Malgun Gothic</vt:lpstr>
      <vt:lpstr>Arial</vt:lpstr>
      <vt:lpstr>Calibri</vt:lpstr>
      <vt:lpstr>Cambria Math</vt:lpstr>
      <vt:lpstr>Times New Roman</vt:lpstr>
      <vt:lpstr>Wingdings</vt:lpstr>
      <vt:lpstr>Office Theme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subject/>
  <dc:creator>Terry Boult</dc:creator>
  <dc:description/>
  <cp:lastModifiedBy>kilo</cp:lastModifiedBy>
  <cp:revision>150</cp:revision>
  <dcterms:created xsi:type="dcterms:W3CDTF">2014-05-29T01:41:03Z</dcterms:created>
  <dcterms:modified xsi:type="dcterms:W3CDTF">2023-06-15T09:56:36Z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Univ. of Colorado at Colorado Springs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